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9" r:id="rId23"/>
    <p:sldId id="280" r:id="rId24"/>
    <p:sldId id="277" r:id="rId25"/>
    <p:sldId id="278" r:id="rId26"/>
  </p:sldIdLst>
  <p:sldSz cx="12192000" cy="6858000"/>
  <p:notesSz cx="9874250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-48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279918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5592029" y="2"/>
            <a:ext cx="4279918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E90B3-A8A8-4975-B989-E615297734B6}" type="datetimeFigureOut">
              <a:rPr lang="hu-HU" smtClean="0"/>
              <a:t>2014.11.10.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6457412"/>
            <a:ext cx="4279918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5592029" y="6457412"/>
            <a:ext cx="4279918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FBBCA-CEBD-4DA2-AF09-3C08AEC374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79216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ktatas.hu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2014%20adatbegy&#369;jt&#337;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hyperlink" Target="http://www.oktatas.h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hyperlink" Target="http://www.oktatas.hu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smtClean="0"/>
              <a:t>Beiskolázás 2015-2016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smtClean="0"/>
              <a:t>Pályaválasztási szülői értekezlet</a:t>
            </a:r>
          </a:p>
          <a:p>
            <a:r>
              <a:rPr lang="hu-HU" smtClean="0"/>
              <a:t>Előadó: Fülöp Anna intézményvezető-helyettes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088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Szóbeli vizsga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2015. február </a:t>
            </a:r>
            <a:r>
              <a:rPr lang="hu-H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17 </a:t>
            </a:r>
            <a:r>
              <a:rPr lang="hu-H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– március 6.</a:t>
            </a:r>
          </a:p>
          <a:p>
            <a:pPr marL="0" indent="0" algn="ctr">
              <a:buNone/>
            </a:pPr>
            <a:endParaRPr lang="hu-HU" dirty="0" smtClean="0"/>
          </a:p>
          <a:p>
            <a:r>
              <a:rPr lang="hu-HU" sz="2400" dirty="0" smtClean="0"/>
              <a:t>Csak az szervezhet, aki előírta!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60941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Egyéb EMMI rendeletben szabályozott eljárások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sz="2400" dirty="0" smtClean="0"/>
              <a:t>Művészeti vagy testkultúra tanulmányi területen – készség, képesség vizsgálat</a:t>
            </a:r>
          </a:p>
          <a:p>
            <a:endParaRPr lang="hu-HU" sz="2400" dirty="0" smtClean="0"/>
          </a:p>
          <a:p>
            <a:r>
              <a:rPr lang="hu-HU" sz="2400" dirty="0" smtClean="0"/>
              <a:t>Sportiskolában – egészségügyi és fizikai vizsgálat</a:t>
            </a:r>
          </a:p>
          <a:p>
            <a:endParaRPr lang="hu-HU" sz="2400" dirty="0" smtClean="0"/>
          </a:p>
          <a:p>
            <a:r>
              <a:rPr lang="hu-HU" sz="2400" dirty="0" smtClean="0"/>
              <a:t>Katonai és rendvédelmi iskolákban – egészségügyi és pályaalkalmassági vizsgálat</a:t>
            </a:r>
          </a:p>
          <a:p>
            <a:endParaRPr lang="hu-HU" sz="2400" dirty="0" smtClean="0"/>
          </a:p>
          <a:p>
            <a:r>
              <a:rPr lang="hu-HU" sz="2400" dirty="0" smtClean="0"/>
              <a:t>Egyházi, vallási iskolákban – vallás és világnézeti elfogadás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95140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felvételi eljárás elemeinek egymáshoz való viszonya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228563"/>
          </a:xfrm>
        </p:spPr>
        <p:txBody>
          <a:bodyPr>
            <a:normAutofit/>
          </a:bodyPr>
          <a:lstStyle/>
          <a:p>
            <a:r>
              <a:rPr lang="hu-HU" sz="2000" dirty="0" smtClean="0"/>
              <a:t>A központi felvételin szerezhető pontszám az </a:t>
            </a:r>
            <a:r>
              <a:rPr lang="hu-HU" sz="2000" dirty="0" err="1" smtClean="0"/>
              <a:t>összpontszám</a:t>
            </a:r>
            <a:r>
              <a:rPr lang="hu-HU" sz="2000" dirty="0" smtClean="0"/>
              <a:t> maximum 50%-a</a:t>
            </a:r>
          </a:p>
          <a:p>
            <a:endParaRPr lang="hu-HU" sz="2000" dirty="0"/>
          </a:p>
          <a:p>
            <a:r>
              <a:rPr lang="hu-HU" sz="2000" dirty="0" smtClean="0"/>
              <a:t>A középiskola választhat, hogy az adott tanulmányi területen csak az egyiket, vagy mindkettőt, vagy egyiket sem kéri. Lehet, hogy az egyik tárgyat nagyobb súllyal veszi figyelembe.</a:t>
            </a:r>
          </a:p>
          <a:p>
            <a:endParaRPr lang="hu-HU" sz="2000" dirty="0"/>
          </a:p>
          <a:p>
            <a:r>
              <a:rPr lang="hu-HU" sz="2000" dirty="0" smtClean="0"/>
              <a:t>Ha az iskola </a:t>
            </a:r>
            <a:r>
              <a:rPr lang="hu-HU" sz="2000" dirty="0" smtClean="0"/>
              <a:t>előírja, </a:t>
            </a:r>
            <a:r>
              <a:rPr lang="hu-HU" sz="2000" dirty="0" smtClean="0"/>
              <a:t>a szóbeli csak az </a:t>
            </a:r>
            <a:r>
              <a:rPr lang="hu-HU" sz="2000" dirty="0" err="1" smtClean="0"/>
              <a:t>összpontszám</a:t>
            </a:r>
            <a:r>
              <a:rPr lang="hu-HU" sz="2000" dirty="0" smtClean="0"/>
              <a:t> maximum 25%-át teheti ki.</a:t>
            </a:r>
          </a:p>
          <a:p>
            <a:pPr marL="0" indent="0" algn="ctr">
              <a:buNone/>
            </a:pPr>
            <a:r>
              <a:rPr lang="hu-HU" sz="2000" b="1" dirty="0" smtClean="0">
                <a:solidFill>
                  <a:srgbClr val="FF0000"/>
                </a:solidFill>
              </a:rPr>
              <a:t>A felvételiző diáknak az az érdeke, hogy mindkét tárgyból jelentkezzen központi írásbeli vizsgára!</a:t>
            </a: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9966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Tanulmányi eredmények figyelembe vétele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67200"/>
          </a:xfrm>
        </p:spPr>
        <p:txBody>
          <a:bodyPr>
            <a:normAutofit fontScale="92500" lnSpcReduction="10000"/>
          </a:bodyPr>
          <a:lstStyle/>
          <a:p>
            <a:r>
              <a:rPr lang="hu-HU" sz="2600" dirty="0" smtClean="0"/>
              <a:t>Csak a bizonyítvány és a félévi értesítő eredménye</a:t>
            </a:r>
          </a:p>
          <a:p>
            <a:r>
              <a:rPr lang="hu-HU" sz="2600" dirty="0" smtClean="0"/>
              <a:t>A középiskola dönti el, hogy: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hu-HU" sz="2000" dirty="0" smtClean="0"/>
              <a:t>Mely tantárgyak eredményeit</a:t>
            </a:r>
            <a:endParaRPr lang="hu-HU" sz="2000" dirty="0"/>
          </a:p>
          <a:p>
            <a:pPr lvl="4">
              <a:buFont typeface="Wingdings" panose="05000000000000000000" pitchFamily="2" charset="2"/>
              <a:buChar char="Ø"/>
            </a:pPr>
            <a:r>
              <a:rPr lang="hu-HU" sz="2000" dirty="0" smtClean="0"/>
              <a:t>Milyen pontszámmal</a:t>
            </a:r>
            <a:endParaRPr lang="hu-HU" sz="2000" dirty="0"/>
          </a:p>
          <a:p>
            <a:pPr marL="0" indent="0">
              <a:buNone/>
            </a:pPr>
            <a:endParaRPr lang="hu-HU" sz="2400" dirty="0" smtClean="0"/>
          </a:p>
          <a:p>
            <a:r>
              <a:rPr lang="hu-HU" sz="2600" dirty="0" smtClean="0"/>
              <a:t>Nem számít: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hu-HU" sz="2000" dirty="0" smtClean="0"/>
              <a:t>Nyelvvizsga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hu-HU" sz="2000" dirty="0" smtClean="0"/>
              <a:t>Tanulmányi verseny eredmény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hu-HU" sz="2000" dirty="0" smtClean="0"/>
              <a:t>Sportverseny eredmény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hu-HU" sz="2000" dirty="0" smtClean="0"/>
              <a:t>Magatartás és szorgalom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7684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Központi Írásbeli vizsga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sz="2400" dirty="0" smtClean="0"/>
              <a:t>Magyar nyelvi</a:t>
            </a:r>
          </a:p>
          <a:p>
            <a:r>
              <a:rPr lang="hu-HU" sz="2400" dirty="0" smtClean="0"/>
              <a:t>Matematika </a:t>
            </a:r>
          </a:p>
          <a:p>
            <a:r>
              <a:rPr lang="hu-HU" sz="2400" dirty="0" smtClean="0"/>
              <a:t>2 x 45 perc, köztük minimum 15 perc szünet</a:t>
            </a:r>
          </a:p>
          <a:p>
            <a:r>
              <a:rPr lang="hu-HU" sz="2400" dirty="0" smtClean="0"/>
              <a:t>50-50 pont</a:t>
            </a:r>
          </a:p>
          <a:p>
            <a:r>
              <a:rPr lang="hu-HU" sz="2400" dirty="0" smtClean="0"/>
              <a:t>Szakértői véleményeket vigyék magukkal, de nem árt előre is jelezni</a:t>
            </a:r>
          </a:p>
          <a:p>
            <a:endParaRPr lang="hu-HU" sz="2400" dirty="0"/>
          </a:p>
          <a:p>
            <a:r>
              <a:rPr lang="hu-HU" sz="2400" dirty="0" smtClean="0"/>
              <a:t>Korábbi felvételi feladatsorok </a:t>
            </a:r>
            <a:r>
              <a:rPr lang="hu-HU" sz="2400" dirty="0" err="1" smtClean="0">
                <a:hlinkClick r:id="rId2"/>
              </a:rPr>
              <a:t>www.oktatas.hu</a:t>
            </a:r>
            <a:r>
              <a:rPr lang="hu-HU" sz="2400" dirty="0" smtClean="0"/>
              <a:t> oldalon találhatók!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74870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Magyar nyelv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 smtClean="0"/>
              <a:t>Előző években elsajátított nyelvi, kommunikációs és helyesírási ismeretek</a:t>
            </a:r>
          </a:p>
          <a:p>
            <a:endParaRPr lang="hu-HU" sz="2400" dirty="0" smtClean="0"/>
          </a:p>
          <a:p>
            <a:r>
              <a:rPr lang="hu-HU" sz="2400" dirty="0" smtClean="0"/>
              <a:t>Életkoruknak megfelelő szövegértési, szövegalkotási, gondolkodási képesség, íráskészség</a:t>
            </a:r>
          </a:p>
          <a:p>
            <a:endParaRPr lang="hu-HU" sz="2400" dirty="0" smtClean="0"/>
          </a:p>
          <a:p>
            <a:r>
              <a:rPr lang="hu-HU" sz="2400" dirty="0" smtClean="0"/>
              <a:t>Tíz feladat, melyből 9 feladat egy-egy részképességhez kapcsolódik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3660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Matematika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400" dirty="0" smtClean="0"/>
              <a:t>Nem kizárólag a tantárgyban tanultakat mérik </a:t>
            </a:r>
            <a:r>
              <a:rPr lang="hu-HU" dirty="0" smtClean="0"/>
              <a:t>(fizikai, kémiai, biológiai, földrajzi)</a:t>
            </a:r>
            <a:endParaRPr lang="hu-HU" sz="2400" dirty="0" smtClean="0"/>
          </a:p>
          <a:p>
            <a:r>
              <a:rPr lang="hu-HU" sz="2400" dirty="0" smtClean="0"/>
              <a:t>A tanulók gondolkodásának jellemzőit mérik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hu-HU" sz="1800" dirty="0" smtClean="0"/>
              <a:t>Kreativitás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hu-HU" sz="1800" dirty="0" smtClean="0"/>
              <a:t>Logikai biztonság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hu-HU" sz="1800" dirty="0" smtClean="0"/>
              <a:t>Szabálykövetés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hu-HU" sz="1800" dirty="0" smtClean="0"/>
              <a:t>Koncentráló képesség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hu-HU" sz="1800" dirty="0" smtClean="0"/>
              <a:t>Figyelem összpontosítás, figyelem tartóssága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hu-HU" sz="1800" dirty="0" smtClean="0"/>
              <a:t>Megfelelő írásbeli kommunikáció – szövegértés, értelmezés</a:t>
            </a:r>
          </a:p>
          <a:p>
            <a:pPr marL="0" indent="0" algn="ctr">
              <a:buNone/>
            </a:pPr>
            <a:r>
              <a:rPr lang="hu-HU" b="1" dirty="0" smtClean="0">
                <a:solidFill>
                  <a:srgbClr val="FF0000"/>
                </a:solidFill>
              </a:rPr>
              <a:t>A matematikai ismeretek csak alapeszközként szolgálnak!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1401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Központi felvételit szervező iskolák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sz="2400" dirty="0" smtClean="0"/>
              <a:t>2014. november 14-től az OH közzéteszi</a:t>
            </a:r>
          </a:p>
          <a:p>
            <a:endParaRPr lang="hu-HU" sz="2400" dirty="0" smtClean="0"/>
          </a:p>
          <a:p>
            <a:r>
              <a:rPr lang="hu-HU" sz="2400" dirty="0" smtClean="0"/>
              <a:t>Bármelyik iskolában megírhatja</a:t>
            </a:r>
          </a:p>
          <a:p>
            <a:endParaRPr lang="hu-HU" sz="2400" dirty="0" smtClean="0"/>
          </a:p>
          <a:p>
            <a:r>
              <a:rPr lang="hu-HU" sz="2400" dirty="0" smtClean="0"/>
              <a:t>Eredményéről minden tanuló, bárhol használható értékelő lapot kap </a:t>
            </a:r>
          </a:p>
          <a:p>
            <a:endParaRPr lang="hu-HU" sz="2400" dirty="0"/>
          </a:p>
          <a:p>
            <a:r>
              <a:rPr lang="hu-HU" sz="2400" dirty="0" smtClean="0"/>
              <a:t>A megoldás értékelése miatt észrevétel nyújtható be: a középiskola által meghatározott időben és helyen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9144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Középfokú írásbeli eredmények közzététele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b="1" dirty="0" smtClean="0">
                <a:solidFill>
                  <a:srgbClr val="FF0000"/>
                </a:solidFill>
              </a:rPr>
              <a:t>2015. február </a:t>
            </a:r>
            <a:r>
              <a:rPr lang="hu-HU" b="1" dirty="0" smtClean="0">
                <a:solidFill>
                  <a:srgbClr val="FF0000"/>
                </a:solidFill>
              </a:rPr>
              <a:t>5-ig</a:t>
            </a:r>
            <a:endParaRPr lang="hu-HU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hu-HU" b="1" dirty="0" smtClean="0">
              <a:solidFill>
                <a:srgbClr val="FF0000"/>
              </a:solidFill>
            </a:endParaRPr>
          </a:p>
          <a:p>
            <a:r>
              <a:rPr lang="hu-H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Részletes feladatonkénti kiértékelés</a:t>
            </a:r>
          </a:p>
          <a:p>
            <a:endParaRPr lang="hu-HU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hu-H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Értékelő lap</a:t>
            </a:r>
            <a:r>
              <a:rPr lang="hu-H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aláírással hitelesített, körbélyegzővel ellátott</a:t>
            </a:r>
            <a:endParaRPr lang="hu-H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42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Felvételi eljárás folyamata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sz="2400" b="1" dirty="0" smtClean="0"/>
              <a:t>Dokumentumok</a:t>
            </a:r>
          </a:p>
          <a:p>
            <a:pPr lvl="5">
              <a:buFont typeface="Wingdings" panose="05000000000000000000" pitchFamily="2" charset="2"/>
              <a:buChar char="Ø"/>
            </a:pPr>
            <a:r>
              <a:rPr lang="hu-HU" sz="2000" dirty="0" smtClean="0"/>
              <a:t>Szülők által kitöltött adatbegyűjtő </a:t>
            </a:r>
            <a:r>
              <a:rPr lang="hu-HU" sz="2000" dirty="0" smtClean="0">
                <a:hlinkClick r:id="rId2" action="ppaction://hlinkfile"/>
              </a:rPr>
              <a:t>lap</a:t>
            </a:r>
            <a:endParaRPr lang="hu-HU" sz="2000" dirty="0" smtClean="0"/>
          </a:p>
          <a:p>
            <a:pPr lvl="5">
              <a:buFont typeface="Wingdings" panose="05000000000000000000" pitchFamily="2" charset="2"/>
              <a:buChar char="Ø"/>
            </a:pPr>
            <a:endParaRPr lang="hu-HU" sz="2000" dirty="0" smtClean="0"/>
          </a:p>
          <a:p>
            <a:pPr lvl="5">
              <a:buFont typeface="Wingdings" panose="05000000000000000000" pitchFamily="2" charset="2"/>
              <a:buChar char="Ø"/>
            </a:pPr>
            <a:r>
              <a:rPr lang="hu-HU" sz="2000" dirty="0" smtClean="0"/>
              <a:t>Iskola által elkészített jelentkezési lapok – ahány középiskolába jelentkezik a tanuló</a:t>
            </a:r>
          </a:p>
          <a:p>
            <a:pPr lvl="5">
              <a:buFont typeface="Wingdings" panose="05000000000000000000" pitchFamily="2" charset="2"/>
              <a:buChar char="Ø"/>
            </a:pPr>
            <a:endParaRPr lang="hu-HU" sz="2000" dirty="0" smtClean="0"/>
          </a:p>
          <a:p>
            <a:pPr lvl="5">
              <a:buFont typeface="Wingdings" panose="05000000000000000000" pitchFamily="2" charset="2"/>
              <a:buChar char="Ø"/>
            </a:pPr>
            <a:r>
              <a:rPr lang="hu-HU" sz="2000" dirty="0"/>
              <a:t>Iskola által elkészített </a:t>
            </a:r>
            <a:r>
              <a:rPr lang="hu-HU" sz="2000" dirty="0" smtClean="0"/>
              <a:t>adatlap</a:t>
            </a:r>
          </a:p>
          <a:p>
            <a:pPr lvl="5">
              <a:buFont typeface="Wingdings" panose="05000000000000000000" pitchFamily="2" charset="2"/>
              <a:buChar char="Ø"/>
            </a:pPr>
            <a:endParaRPr lang="hu-HU" sz="2000" dirty="0" smtClean="0"/>
          </a:p>
          <a:p>
            <a:pPr lvl="5">
              <a:buFont typeface="Wingdings" panose="05000000000000000000" pitchFamily="2" charset="2"/>
              <a:buChar char="Ø"/>
            </a:pPr>
            <a:r>
              <a:rPr lang="hu-HU" sz="2000" dirty="0" smtClean="0"/>
              <a:t>Értékelő lap – annyi fénymásolat, ahány iskolába jelentkezett a tanuló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386462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Középfokú felvételi eljárás résztvevői</a:t>
            </a:r>
            <a:br>
              <a:rPr lang="hu-HU" dirty="0" smtClean="0"/>
            </a:br>
            <a:r>
              <a:rPr lang="hu-HU" dirty="0" smtClean="0"/>
              <a:t>8. évfolyamot befejező tanulók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2455572"/>
            <a:ext cx="8915400" cy="3777622"/>
          </a:xfrm>
        </p:spPr>
        <p:txBody>
          <a:bodyPr/>
          <a:lstStyle/>
          <a:p>
            <a:r>
              <a:rPr lang="hu-HU" sz="2400" dirty="0" smtClean="0"/>
              <a:t>gimnázium, szakközépiskola, szakiskola 9. évfolyamára</a:t>
            </a:r>
          </a:p>
          <a:p>
            <a:endParaRPr lang="hu-HU" sz="2400" dirty="0" smtClean="0"/>
          </a:p>
          <a:p>
            <a:r>
              <a:rPr lang="hu-HU" sz="2400" dirty="0"/>
              <a:t>gimnázium, szakközépiskola, szakiskola </a:t>
            </a:r>
            <a:r>
              <a:rPr lang="hu-HU" sz="2400" dirty="0" smtClean="0"/>
              <a:t>előkészítő évfolyamára</a:t>
            </a:r>
            <a:endParaRPr lang="hu-HU" sz="2400" dirty="0"/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2838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89212" y="263501"/>
            <a:ext cx="8911687" cy="689535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továbbtanulás legfontosabb dátumai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953035"/>
            <a:ext cx="8915400" cy="5692463"/>
          </a:xfrm>
        </p:spPr>
        <p:txBody>
          <a:bodyPr>
            <a:normAutofit fontScale="92500" lnSpcReduction="10000"/>
          </a:bodyPr>
          <a:lstStyle/>
          <a:p>
            <a:pPr marL="0" lvl="3" indent="0">
              <a:buNone/>
            </a:pPr>
            <a:r>
              <a:rPr lang="hu-HU" sz="2400" b="1" dirty="0" smtClean="0">
                <a:solidFill>
                  <a:srgbClr val="FF0000"/>
                </a:solidFill>
              </a:rPr>
              <a:t>2014.12.05.       </a:t>
            </a:r>
            <a:r>
              <a:rPr lang="hu-HU" sz="2400" dirty="0" smtClean="0"/>
              <a:t>Illyésbe jelentkezésnél a jelentkezési lapok</a:t>
            </a:r>
          </a:p>
          <a:p>
            <a:pPr marL="0" lvl="3" indent="0">
              <a:buNone/>
            </a:pPr>
            <a:r>
              <a:rPr lang="hu-HU" sz="2400" dirty="0" smtClean="0"/>
              <a:t>                                   - leadása Fülöp Annának</a:t>
            </a:r>
          </a:p>
          <a:p>
            <a:pPr marL="0" lvl="3" indent="0">
              <a:buNone/>
            </a:pPr>
            <a:r>
              <a:rPr lang="hu-HU" sz="2400" dirty="0" smtClean="0"/>
              <a:t>2014.12.09.       Jelentkezés a központi írásbeli vizsgára</a:t>
            </a:r>
          </a:p>
          <a:p>
            <a:pPr marL="0" lvl="3" indent="0">
              <a:buNone/>
            </a:pPr>
            <a:r>
              <a:rPr lang="hu-HU" sz="2400" dirty="0" smtClean="0"/>
              <a:t>                                   - szülő adja le a kiválasztott iskolának</a:t>
            </a:r>
          </a:p>
          <a:p>
            <a:pPr marL="0" lvl="3" indent="0">
              <a:buNone/>
            </a:pPr>
            <a:r>
              <a:rPr lang="hu-HU" sz="2400" dirty="0" smtClean="0"/>
              <a:t>2015.01.17.       10.00 óra Központi írásbeli vizsga</a:t>
            </a:r>
          </a:p>
          <a:p>
            <a:pPr marL="0" lvl="3" indent="0">
              <a:buNone/>
            </a:pPr>
            <a:r>
              <a:rPr lang="hu-HU" sz="2400" dirty="0" smtClean="0"/>
              <a:t>2015.01.22.       14.00 óra Pótló központi írásbeli vizsga</a:t>
            </a:r>
          </a:p>
          <a:p>
            <a:pPr marL="0" lvl="3" indent="0">
              <a:buNone/>
            </a:pPr>
            <a:r>
              <a:rPr lang="hu-HU" sz="2400" dirty="0" smtClean="0"/>
              <a:t>2015.02.05.       A központi írásbeli eredmények közzététele</a:t>
            </a:r>
          </a:p>
          <a:p>
            <a:pPr marL="0" lvl="3" indent="0">
              <a:buNone/>
            </a:pPr>
            <a:r>
              <a:rPr lang="hu-HU" sz="2400" b="1" dirty="0" smtClean="0">
                <a:solidFill>
                  <a:srgbClr val="FF0000"/>
                </a:solidFill>
              </a:rPr>
              <a:t>2015.02.06-09.</a:t>
            </a:r>
            <a:r>
              <a:rPr lang="hu-HU" sz="2400" dirty="0" smtClean="0"/>
              <a:t> Az adatbegyűjtő lapok alapján a </a:t>
            </a:r>
          </a:p>
          <a:p>
            <a:pPr marL="0" lvl="3" indent="0">
              <a:buNone/>
            </a:pPr>
            <a:r>
              <a:rPr lang="hu-HU" sz="2400" dirty="0" smtClean="0"/>
              <a:t>                          jelentkezési lapok és adatlap elkészítése</a:t>
            </a:r>
          </a:p>
          <a:p>
            <a:pPr marL="0" lvl="3" indent="0">
              <a:buNone/>
            </a:pPr>
            <a:r>
              <a:rPr lang="hu-HU" sz="2400" b="1" dirty="0" smtClean="0">
                <a:solidFill>
                  <a:srgbClr val="FF0000"/>
                </a:solidFill>
              </a:rPr>
              <a:t>2015.02.10.       </a:t>
            </a:r>
            <a:r>
              <a:rPr lang="hu-HU" sz="2400" dirty="0" smtClean="0"/>
              <a:t>A szülők visszajuttatják az aláírt, ellenőrzött </a:t>
            </a:r>
            <a:r>
              <a:rPr lang="hu-HU" sz="2400" dirty="0" err="1" smtClean="0"/>
              <a:t>dok</a:t>
            </a:r>
            <a:r>
              <a:rPr lang="hu-HU" sz="2400" dirty="0"/>
              <a:t>.</a:t>
            </a:r>
            <a:endParaRPr lang="hu-HU" sz="2400" dirty="0" smtClean="0"/>
          </a:p>
          <a:p>
            <a:pPr marL="0" lvl="3" indent="0">
              <a:buNone/>
            </a:pPr>
            <a:r>
              <a:rPr lang="hu-H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2015.02.12.</a:t>
            </a:r>
            <a:r>
              <a:rPr lang="hu-HU" sz="2400" dirty="0" smtClean="0">
                <a:solidFill>
                  <a:srgbClr val="FF0000"/>
                </a:solidFill>
              </a:rPr>
              <a:t>       </a:t>
            </a:r>
            <a:r>
              <a:rPr lang="hu-HU" sz="2400" dirty="0" smtClean="0"/>
              <a:t>A jelentkezési lapok továbbítása</a:t>
            </a:r>
          </a:p>
          <a:p>
            <a:pPr marL="0" lvl="3" indent="0">
              <a:buNone/>
            </a:pPr>
            <a:r>
              <a:rPr lang="hu-HU" sz="2400" dirty="0" smtClean="0"/>
              <a:t>2015.03.16-17.  Tanulói adatlapok módosítása</a:t>
            </a:r>
          </a:p>
          <a:p>
            <a:pPr marL="0" lvl="3" indent="0">
              <a:buNone/>
            </a:pPr>
            <a:r>
              <a:rPr lang="hu-HU" sz="2400" dirty="0" smtClean="0"/>
              <a:t>2015.04.24.       Felvételi értesítések, elutasítások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417321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Rendkívüli felvételi eljárás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smtClean="0"/>
              <a:t>Azoknak a </a:t>
            </a:r>
            <a:r>
              <a:rPr lang="hu-HU" sz="2400" dirty="0" smtClean="0"/>
              <a:t>tanulóknak, </a:t>
            </a:r>
            <a:r>
              <a:rPr lang="hu-HU" sz="2400" dirty="0" smtClean="0"/>
              <a:t>akiket mindenhonnan elutasítottak</a:t>
            </a:r>
          </a:p>
          <a:p>
            <a:r>
              <a:rPr lang="hu-HU" sz="2400" dirty="0" smtClean="0"/>
              <a:t>Szülő keres új iskolát (</a:t>
            </a:r>
            <a:r>
              <a:rPr lang="hu-HU" sz="2400" dirty="0" err="1" smtClean="0"/>
              <a:t>www.oktatás.hu</a:t>
            </a:r>
            <a:r>
              <a:rPr lang="hu-HU" sz="2400" dirty="0" smtClean="0"/>
              <a:t>)</a:t>
            </a:r>
          </a:p>
          <a:p>
            <a:r>
              <a:rPr lang="hu-HU" sz="2400" dirty="0" smtClean="0"/>
              <a:t>Ha talált új iskolát, új jelentkezési lapot töltünk </a:t>
            </a:r>
            <a:r>
              <a:rPr lang="hu-HU" sz="2400" dirty="0" smtClean="0"/>
              <a:t>ki, </a:t>
            </a:r>
            <a:r>
              <a:rPr lang="hu-HU" sz="2400" dirty="0" smtClean="0"/>
              <a:t>s a szülő személyesen viszi el a kiválasztott középiskolába</a:t>
            </a:r>
          </a:p>
          <a:p>
            <a:r>
              <a:rPr lang="hu-HU" sz="2400" dirty="0" smtClean="0"/>
              <a:t>A középiskola igazgatója azonnal dönt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85120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Fontos fogalmak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2459865"/>
            <a:ext cx="8915400" cy="4250028"/>
          </a:xfrm>
        </p:spPr>
        <p:txBody>
          <a:bodyPr>
            <a:normAutofit/>
          </a:bodyPr>
          <a:lstStyle/>
          <a:p>
            <a:r>
              <a:rPr lang="hu-HU" sz="2400" dirty="0" smtClean="0"/>
              <a:t>OM azonosító – hatjegyű</a:t>
            </a:r>
          </a:p>
          <a:p>
            <a:endParaRPr lang="hu-HU" sz="2400" dirty="0" smtClean="0"/>
          </a:p>
          <a:p>
            <a:r>
              <a:rPr lang="hu-HU" sz="2400" dirty="0" err="1" smtClean="0"/>
              <a:t>Feladatellátási</a:t>
            </a:r>
            <a:r>
              <a:rPr lang="hu-HU" sz="2400" dirty="0" smtClean="0"/>
              <a:t> </a:t>
            </a:r>
            <a:r>
              <a:rPr lang="hu-HU" sz="2400" dirty="0"/>
              <a:t>h</a:t>
            </a:r>
            <a:r>
              <a:rPr lang="hu-HU" sz="2400" dirty="0" smtClean="0"/>
              <a:t>ely kód – kétjegyű</a:t>
            </a:r>
          </a:p>
          <a:p>
            <a:endParaRPr lang="hu-HU" sz="2400" dirty="0" smtClean="0"/>
          </a:p>
          <a:p>
            <a:r>
              <a:rPr lang="hu-HU" sz="2400" dirty="0" smtClean="0"/>
              <a:t>Tanulmányi területek kód – 01-99</a:t>
            </a:r>
          </a:p>
          <a:p>
            <a:endParaRPr lang="hu-HU" sz="2400" dirty="0" smtClean="0"/>
          </a:p>
          <a:p>
            <a:r>
              <a:rPr lang="hu-HU" sz="2400" dirty="0" smtClean="0"/>
              <a:t>Tanulmányi eredmények</a:t>
            </a:r>
          </a:p>
        </p:txBody>
      </p:sp>
    </p:spTree>
    <p:extLst>
      <p:ext uri="{BB962C8B-B14F-4D97-AF65-F5344CB8AC3E}">
        <p14:creationId xmlns:p14="http://schemas.microsoft.com/office/powerpoint/2010/main" val="20200558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1" y="180305"/>
            <a:ext cx="9349503" cy="6555346"/>
          </a:xfrm>
        </p:spPr>
        <p:txBody>
          <a:bodyPr>
            <a:normAutofit/>
          </a:bodyPr>
          <a:lstStyle/>
          <a:p>
            <a:r>
              <a:rPr lang="hu-HU" sz="2400" dirty="0"/>
              <a:t>Felvételi </a:t>
            </a:r>
            <a:r>
              <a:rPr lang="hu-HU" sz="2400" dirty="0" smtClean="0"/>
              <a:t>jegyzékek</a:t>
            </a:r>
          </a:p>
          <a:p>
            <a:pPr lvl="5">
              <a:buFont typeface="Wingdings" panose="05000000000000000000" pitchFamily="2" charset="2"/>
              <a:buChar char="Ø"/>
            </a:pPr>
            <a:r>
              <a:rPr lang="hu-HU" sz="2000" b="1" dirty="0"/>
              <a:t>Jelentkezők felvételi jegyzéke </a:t>
            </a:r>
            <a:r>
              <a:rPr lang="hu-HU" sz="2000" dirty="0"/>
              <a:t>(oktatási azonosító alapján, személyes adatokat nem tartalmaz). Tanulmányi területenként készül. Középiskola készíti és hozza nyilvánosságra. Felvételi rangsor.</a:t>
            </a:r>
          </a:p>
          <a:p>
            <a:pPr lvl="5">
              <a:buFont typeface="Wingdings" panose="05000000000000000000" pitchFamily="2" charset="2"/>
              <a:buChar char="Ø"/>
            </a:pPr>
            <a:r>
              <a:rPr lang="hu-HU" sz="2000" b="1" dirty="0" smtClean="0"/>
              <a:t>Jelentkezők </a:t>
            </a:r>
            <a:r>
              <a:rPr lang="hu-HU" sz="2000" b="1" dirty="0"/>
              <a:t>listája: </a:t>
            </a:r>
            <a:r>
              <a:rPr lang="hu-HU" sz="2000" dirty="0"/>
              <a:t>felvételi központ készíti, ABC rendben tartalmazza a jelentkezők névsorát. Ebbe a névsorba írja be a középiskola, hogy hányadik helyen vette fel a tanulót, vagy az elutasítást.</a:t>
            </a:r>
          </a:p>
          <a:p>
            <a:pPr lvl="5">
              <a:buFont typeface="Wingdings" panose="05000000000000000000" pitchFamily="2" charset="2"/>
              <a:buChar char="Ø"/>
            </a:pPr>
            <a:r>
              <a:rPr lang="hu-HU" sz="2000" b="1" dirty="0"/>
              <a:t>Jelentkezők listájának kiegészítése: </a:t>
            </a:r>
            <a:r>
              <a:rPr lang="hu-HU" sz="2000" dirty="0"/>
              <a:t>módosító adatlapok alapján javított jegyzék</a:t>
            </a:r>
          </a:p>
          <a:p>
            <a:pPr lvl="5">
              <a:buFont typeface="Wingdings" panose="05000000000000000000" pitchFamily="2" charset="2"/>
              <a:buChar char="Ø"/>
            </a:pPr>
            <a:r>
              <a:rPr lang="hu-HU" sz="2000" b="1" dirty="0"/>
              <a:t>Ideiglenes felvételi rangsor: </a:t>
            </a:r>
            <a:r>
              <a:rPr lang="hu-HU" sz="2000" dirty="0"/>
              <a:t>az adatlap módosítása után a középiskola az új tanulókat elhelyezi rangsorában.</a:t>
            </a:r>
          </a:p>
          <a:p>
            <a:pPr lvl="5">
              <a:buFont typeface="Wingdings" panose="05000000000000000000" pitchFamily="2" charset="2"/>
              <a:buChar char="Ø"/>
            </a:pPr>
            <a:r>
              <a:rPr lang="hu-HU" sz="2000" b="1" dirty="0"/>
              <a:t>Egyeztetett felvételi jegyzék: </a:t>
            </a:r>
            <a:r>
              <a:rPr lang="hu-HU" sz="2000" dirty="0"/>
              <a:t>Felvételi központ készíti. Ha a tanulót több helyre is felvették, akkor az előbb megjelölt középiskolába nyer felvételt.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490934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Téveszmék és veszélyek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u-HU" sz="2400" dirty="0" smtClean="0"/>
              <a:t>A tanuló úgy gondolja, ha jó jegyet kap, jobbak lesznek az esélyei…</a:t>
            </a:r>
          </a:p>
          <a:p>
            <a:r>
              <a:rPr lang="hu-HU" sz="2400" dirty="0" smtClean="0"/>
              <a:t>A szülő nem reálisan értékeli gyermeke teljesítményét…</a:t>
            </a:r>
          </a:p>
          <a:p>
            <a:r>
              <a:rPr lang="hu-HU" sz="2400" dirty="0" smtClean="0"/>
              <a:t>A tanuló lazít, nem tanul, mert úgy </a:t>
            </a:r>
            <a:r>
              <a:rPr lang="hu-HU" sz="2400" dirty="0" smtClean="0"/>
              <a:t>érzi, </a:t>
            </a:r>
            <a:r>
              <a:rPr lang="hu-HU" sz="2400" dirty="0" smtClean="0"/>
              <a:t>nincs már tét….</a:t>
            </a:r>
          </a:p>
          <a:p>
            <a:r>
              <a:rPr lang="hu-HU" sz="2400" dirty="0" smtClean="0"/>
              <a:t>Nem számít a magatartás és a szorgalom jegy…</a:t>
            </a:r>
          </a:p>
          <a:p>
            <a:r>
              <a:rPr lang="hu-HU" sz="2400" dirty="0" smtClean="0"/>
              <a:t>Nincs a megjelölt iskolák között fokozatosság…</a:t>
            </a:r>
          </a:p>
          <a:p>
            <a:endParaRPr lang="hu-HU" sz="2400" dirty="0"/>
          </a:p>
          <a:p>
            <a:pPr marL="0" indent="0" algn="ctr"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Javaslom, hogy mindenképen legalább 3-4 iskolát válasszanak!!!</a:t>
            </a:r>
            <a:endParaRPr lang="hu-H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68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6000" b="1" dirty="0" smtClean="0"/>
              <a:t>Köszönöm figyelmüket!</a:t>
            </a:r>
            <a:endParaRPr lang="hu-HU" sz="6000" b="1" dirty="0"/>
          </a:p>
        </p:txBody>
      </p:sp>
    </p:spTree>
    <p:extLst>
      <p:ext uri="{BB962C8B-B14F-4D97-AF65-F5344CB8AC3E}">
        <p14:creationId xmlns:p14="http://schemas.microsoft.com/office/powerpoint/2010/main" val="111941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Általános iskolák kiemelt feladata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sz="2400" dirty="0" smtClean="0"/>
              <a:t>Tanulók részletes, pontos tájékoztatása</a:t>
            </a:r>
          </a:p>
          <a:p>
            <a:endParaRPr lang="hu-HU" sz="2400" dirty="0" smtClean="0"/>
          </a:p>
          <a:p>
            <a:r>
              <a:rPr lang="hu-HU" sz="2400" dirty="0" smtClean="0"/>
              <a:t>Beküldendő dokumentumok elkészítése</a:t>
            </a:r>
          </a:p>
          <a:p>
            <a:endParaRPr lang="hu-HU" sz="2400" dirty="0" smtClean="0"/>
          </a:p>
          <a:p>
            <a:r>
              <a:rPr lang="hu-HU" sz="2400" dirty="0" smtClean="0"/>
              <a:t>A dokumentumok tartalmi, formai ellenőrzése</a:t>
            </a:r>
          </a:p>
          <a:p>
            <a:endParaRPr lang="hu-HU" sz="2400" dirty="0" smtClean="0"/>
          </a:p>
          <a:p>
            <a:r>
              <a:rPr lang="hu-HU" sz="2400" dirty="0" smtClean="0"/>
              <a:t>Dokumentumok hitelesítése</a:t>
            </a:r>
          </a:p>
          <a:p>
            <a:endParaRPr lang="hu-HU" sz="2400" dirty="0" smtClean="0"/>
          </a:p>
          <a:p>
            <a:r>
              <a:rPr lang="hu-HU" sz="2400" dirty="0" smtClean="0"/>
              <a:t>Dokumentumok továbbítása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1999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felvételi eljárás szakaszai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b="1" dirty="0" smtClean="0"/>
              <a:t>Általános felvételi eljárás</a:t>
            </a:r>
          </a:p>
          <a:p>
            <a:pPr marL="0" indent="0" algn="ctr">
              <a:buNone/>
            </a:pPr>
            <a:r>
              <a:rPr lang="hu-HU" sz="2400" dirty="0" smtClean="0"/>
              <a:t>2015. </a:t>
            </a:r>
            <a:r>
              <a:rPr lang="hu-HU" sz="2400" dirty="0" smtClean="0"/>
              <a:t>január 17-április </a:t>
            </a:r>
            <a:r>
              <a:rPr lang="hu-HU" sz="2400" dirty="0" smtClean="0"/>
              <a:t>24-ig</a:t>
            </a:r>
          </a:p>
          <a:p>
            <a:pPr marL="0" indent="0" algn="ctr">
              <a:buNone/>
            </a:pPr>
            <a:endParaRPr lang="hu-HU" sz="2400" dirty="0" smtClean="0"/>
          </a:p>
          <a:p>
            <a:r>
              <a:rPr lang="hu-HU" sz="2400" b="1" dirty="0" smtClean="0"/>
              <a:t>Rendkívüli felvételi eljárás</a:t>
            </a:r>
          </a:p>
          <a:p>
            <a:pPr marL="0" indent="0" algn="ctr">
              <a:buNone/>
            </a:pPr>
            <a:r>
              <a:rPr lang="hu-HU" sz="2400" dirty="0" smtClean="0"/>
              <a:t>2015. </a:t>
            </a:r>
            <a:r>
              <a:rPr lang="hu-HU" sz="2400" dirty="0" smtClean="0"/>
              <a:t>május7-augusztus </a:t>
            </a:r>
            <a:r>
              <a:rPr lang="hu-HU" sz="2400" dirty="0" smtClean="0"/>
              <a:t>31-ig</a:t>
            </a:r>
          </a:p>
        </p:txBody>
      </p:sp>
    </p:spTree>
    <p:extLst>
      <p:ext uri="{BB962C8B-B14F-4D97-AF65-F5344CB8AC3E}">
        <p14:creationId xmlns:p14="http://schemas.microsoft.com/office/powerpoint/2010/main" val="301196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Általános felvételi eljárás részei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smtClean="0">
                <a:hlinkClick r:id="rId2" action="ppaction://hlinksldjump"/>
              </a:rPr>
              <a:t>Középfokú intézmények meghatározzák a tanulmányi területeket.</a:t>
            </a:r>
            <a:endParaRPr lang="hu-HU" sz="2400" dirty="0" smtClean="0"/>
          </a:p>
          <a:p>
            <a:r>
              <a:rPr lang="hu-HU" sz="2400" dirty="0">
                <a:hlinkClick r:id="rId3" action="ppaction://hlinksldjump"/>
              </a:rPr>
              <a:t>Középfokú </a:t>
            </a:r>
            <a:r>
              <a:rPr lang="hu-HU" sz="2400" dirty="0" smtClean="0">
                <a:hlinkClick r:id="rId3" action="ppaction://hlinksldjump"/>
              </a:rPr>
              <a:t>intézmények nyilvánosságra hozzák felvételi tájékoztatójukat.</a:t>
            </a:r>
            <a:endParaRPr lang="hu-HU" sz="2400" dirty="0" smtClean="0"/>
          </a:p>
          <a:p>
            <a:r>
              <a:rPr lang="hu-HU" sz="2400" dirty="0" smtClean="0">
                <a:hlinkClick r:id="rId4" action="ppaction://hlinksldjump"/>
              </a:rPr>
              <a:t>Általános iskolák tájékoztatják a tanulókat a középfokú beiskolázásról.</a:t>
            </a:r>
            <a:endParaRPr lang="hu-HU" sz="2400" dirty="0" smtClean="0"/>
          </a:p>
          <a:p>
            <a:pPr marL="0" indent="0">
              <a:buNone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25344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Középfokú intézmények meghatározzák a tanulmányi területeket.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 smtClean="0"/>
              <a:t>01-99 kétjegyű kód </a:t>
            </a:r>
            <a:r>
              <a:rPr lang="hu-HU" dirty="0" smtClean="0"/>
              <a:t>(ált. </a:t>
            </a:r>
            <a:r>
              <a:rPr lang="hu-HU" dirty="0" err="1" smtClean="0"/>
              <a:t>gimn</a:t>
            </a:r>
            <a:r>
              <a:rPr lang="hu-HU" dirty="0" smtClean="0"/>
              <a:t>, alternatív, emeltszintű, szakmacsoport, szakközépiskolai ágazat)</a:t>
            </a:r>
          </a:p>
          <a:p>
            <a:r>
              <a:rPr lang="hu-HU" sz="2400" dirty="0" smtClean="0"/>
              <a:t>OH elkészíti a tanulmányi területek jegyzékét</a:t>
            </a:r>
          </a:p>
          <a:p>
            <a:pPr marL="0" indent="0">
              <a:buNone/>
            </a:pPr>
            <a:r>
              <a:rPr lang="hu-HU" sz="2400" b="1" dirty="0" smtClean="0"/>
              <a:t>Elérhetősége</a:t>
            </a:r>
          </a:p>
          <a:p>
            <a:pPr marL="0" indent="0">
              <a:buNone/>
            </a:pPr>
            <a:r>
              <a:rPr lang="hu-HU" sz="2400" dirty="0" err="1" smtClean="0">
                <a:hlinkClick r:id="rId2"/>
              </a:rPr>
              <a:t>www.oktatas.hu</a:t>
            </a:r>
            <a:r>
              <a:rPr lang="hu-HU" sz="2400" dirty="0" smtClean="0"/>
              <a:t> </a:t>
            </a:r>
            <a:r>
              <a:rPr lang="hu-HU" dirty="0" smtClean="0"/>
              <a:t>Köznevelés/Középfokú felvételi eljárás/Aktuális beiskolázási időszak (2014/2015. tanév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>
                <a:hlinkClick r:id="rId3" action="ppaction://hlinksldjump"/>
              </a:rPr>
              <a:t>vissza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0252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Középfokú intézmények nyilvánosságra hozzák felvételi tájékoztatójukat.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07401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hu-HU" sz="2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2014. október 31-ig</a:t>
            </a:r>
          </a:p>
          <a:p>
            <a:pPr marL="0" indent="0" algn="ctr">
              <a:buNone/>
            </a:pPr>
            <a:endParaRPr lang="hu-HU" sz="22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hu-HU" sz="2400" dirty="0" smtClean="0"/>
              <a:t>Iskola OM azonosítója, telephelyei és azokon indított képzések</a:t>
            </a:r>
          </a:p>
          <a:p>
            <a:r>
              <a:rPr lang="hu-HU" sz="2400" dirty="0" smtClean="0"/>
              <a:t>Az iskola felvételi eljárásának rendje</a:t>
            </a:r>
          </a:p>
          <a:p>
            <a:r>
              <a:rPr lang="hu-HU" sz="2400" dirty="0" smtClean="0"/>
              <a:t>Felvételi elbírálások módja, rangsorolási szabályok</a:t>
            </a:r>
          </a:p>
          <a:p>
            <a:r>
              <a:rPr lang="hu-HU" sz="2400" dirty="0" smtClean="0"/>
              <a:t>SNI, BTM tanulók sajátos elbírálási szabályai</a:t>
            </a:r>
          </a:p>
          <a:p>
            <a:r>
              <a:rPr lang="hu-HU" sz="2400" dirty="0" smtClean="0"/>
              <a:t>Ha szóbeli vizsgát szervez az iskola: követelmények, időpontja, helye</a:t>
            </a:r>
          </a:p>
          <a:p>
            <a:r>
              <a:rPr lang="hu-HU" sz="2400" dirty="0" smtClean="0"/>
              <a:t>Ha nem készít fel érettségi vizsgára, akkor az arra vonatkozó szabályok</a:t>
            </a:r>
          </a:p>
          <a:p>
            <a:pPr marL="0" indent="0" algn="ctr">
              <a:buNone/>
            </a:pPr>
            <a:r>
              <a:rPr lang="hu-HU" dirty="0" err="1" smtClean="0">
                <a:hlinkClick r:id="rId2"/>
              </a:rPr>
              <a:t>www.oktatas.hu</a:t>
            </a:r>
            <a:r>
              <a:rPr lang="hu-HU" dirty="0" smtClean="0"/>
              <a:t> </a:t>
            </a:r>
          </a:p>
          <a:p>
            <a:pPr marL="0" indent="0">
              <a:buNone/>
            </a:pPr>
            <a:r>
              <a:rPr lang="hu-HU" dirty="0">
                <a:solidFill>
                  <a:srgbClr val="0070C0"/>
                </a:solidFill>
                <a:hlinkClick r:id="rId3" action="ppaction://hlinksldjump"/>
              </a:rPr>
              <a:t>vissza</a:t>
            </a:r>
            <a:endParaRPr lang="hu-H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047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Általános iskolák tájékoztatják a tanulókat a középfokú beiskolázásról.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smtClean="0"/>
              <a:t>Beiskolázással kapcsolatban a szülők közösen döntenek!</a:t>
            </a:r>
          </a:p>
          <a:p>
            <a:pPr marL="0" indent="0">
              <a:buNone/>
            </a:pPr>
            <a:endParaRPr lang="hu-HU" sz="2400" dirty="0" smtClean="0"/>
          </a:p>
          <a:p>
            <a:r>
              <a:rPr lang="hu-HU" sz="2400" dirty="0" smtClean="0"/>
              <a:t>Ha a szülők között vita van, akkor bírósági döntés hatáskörébe tartozik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38469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felvételi pontszámok elemei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sz="2400" dirty="0" smtClean="0"/>
              <a:t>Kizárólag az általános iskolai tanulmányi eredmény</a:t>
            </a:r>
          </a:p>
          <a:p>
            <a:endParaRPr lang="hu-HU" sz="2400" dirty="0"/>
          </a:p>
          <a:p>
            <a:r>
              <a:rPr lang="hu-HU" sz="2400" dirty="0" smtClean="0"/>
              <a:t>Az iskola tanulmányi eredmények és a központi felvételi pontszámai alapján</a:t>
            </a:r>
          </a:p>
          <a:p>
            <a:endParaRPr lang="hu-HU" sz="2400" dirty="0" smtClean="0"/>
          </a:p>
          <a:p>
            <a:r>
              <a:rPr lang="hu-HU" sz="2400" dirty="0"/>
              <a:t>Az iskola tanulmányi eredmények és a központi felvételi </a:t>
            </a:r>
            <a:r>
              <a:rPr lang="hu-HU" sz="2400" dirty="0" smtClean="0"/>
              <a:t>pontszámai és a szóbeli vizsga eredménye alapján</a:t>
            </a:r>
          </a:p>
          <a:p>
            <a:endParaRPr lang="hu-HU" sz="2400" dirty="0"/>
          </a:p>
          <a:p>
            <a:pPr marL="0" indent="0">
              <a:buNone/>
            </a:pPr>
            <a:r>
              <a:rPr lang="hu-HU" sz="2400" b="1" dirty="0" smtClean="0">
                <a:solidFill>
                  <a:srgbClr val="FF0000"/>
                </a:solidFill>
              </a:rPr>
              <a:t>Szakiskolai tanulmányi területre se írásbeli, se szóbeli nem írható elő!</a:t>
            </a:r>
            <a:endParaRPr lang="hu-H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54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ála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</TotalTime>
  <Words>990</Words>
  <Application>Microsoft Office PowerPoint</Application>
  <PresentationFormat>Egyéni</PresentationFormat>
  <Paragraphs>178</Paragraphs>
  <Slides>25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6" baseType="lpstr">
      <vt:lpstr>Szálak</vt:lpstr>
      <vt:lpstr>Beiskolázás 2015-2016</vt:lpstr>
      <vt:lpstr>Középfokú felvételi eljárás résztvevői 8. évfolyamot befejező tanulók</vt:lpstr>
      <vt:lpstr>Általános iskolák kiemelt feladata</vt:lpstr>
      <vt:lpstr>A felvételi eljárás szakaszai</vt:lpstr>
      <vt:lpstr>Általános felvételi eljárás részei</vt:lpstr>
      <vt:lpstr>Középfokú intézmények meghatározzák a tanulmányi területeket. </vt:lpstr>
      <vt:lpstr>Középfokú intézmények nyilvánosságra hozzák felvételi tájékoztatójukat. </vt:lpstr>
      <vt:lpstr>Általános iskolák tájékoztatják a tanulókat a középfokú beiskolázásról. </vt:lpstr>
      <vt:lpstr>A felvételi pontszámok elemei</vt:lpstr>
      <vt:lpstr>Szóbeli vizsga</vt:lpstr>
      <vt:lpstr>Egyéb EMMI rendeletben szabályozott eljárások</vt:lpstr>
      <vt:lpstr>A felvételi eljárás elemeinek egymáshoz való viszonya</vt:lpstr>
      <vt:lpstr>Tanulmányi eredmények figyelembe vétele</vt:lpstr>
      <vt:lpstr>Központi Írásbeli vizsga</vt:lpstr>
      <vt:lpstr>Magyar nyelv</vt:lpstr>
      <vt:lpstr>Matematika</vt:lpstr>
      <vt:lpstr>Központi felvételit szervező iskolák</vt:lpstr>
      <vt:lpstr>Középfokú írásbeli eredmények közzététele</vt:lpstr>
      <vt:lpstr>Felvételi eljárás folyamata</vt:lpstr>
      <vt:lpstr>A továbbtanulás legfontosabb dátumai</vt:lpstr>
      <vt:lpstr>Rendkívüli felvételi eljárás</vt:lpstr>
      <vt:lpstr>Fontos fogalmak</vt:lpstr>
      <vt:lpstr>PowerPoint bemutató</vt:lpstr>
      <vt:lpstr>Téveszmék és veszélyek</vt:lpstr>
      <vt:lpstr>PowerPoint bemutató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Beiskolázás 2015-2016</dc:title>
  <dc:creator>Fülöp Anna</dc:creator>
  <cp:lastModifiedBy>Kriszti</cp:lastModifiedBy>
  <cp:revision>35</cp:revision>
  <cp:lastPrinted>2014-11-04T14:45:18Z</cp:lastPrinted>
  <dcterms:created xsi:type="dcterms:W3CDTF">2014-11-04T09:38:10Z</dcterms:created>
  <dcterms:modified xsi:type="dcterms:W3CDTF">2014-11-10T10:23:16Z</dcterms:modified>
</cp:coreProperties>
</file>