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2" r:id="rId6"/>
    <p:sldId id="274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75" r:id="rId15"/>
    <p:sldId id="271" r:id="rId16"/>
    <p:sldId id="273" r:id="rId17"/>
    <p:sldId id="269" r:id="rId18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99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90AF8-D389-4152-B60D-899B71431F24}" type="datetimeFigureOut">
              <a:rPr lang="hu-HU" smtClean="0"/>
              <a:t>2018. 01. 08.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EFC74-BBD8-4A60-9A19-FCE83C9DDE8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30264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90AF8-D389-4152-B60D-899B71431F24}" type="datetimeFigureOut">
              <a:rPr lang="hu-HU" smtClean="0"/>
              <a:t>2018. 01. 08.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EFC74-BBD8-4A60-9A19-FCE83C9DDE8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782195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90AF8-D389-4152-B60D-899B71431F24}" type="datetimeFigureOut">
              <a:rPr lang="hu-HU" smtClean="0"/>
              <a:t>2018. 01. 08.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EFC74-BBD8-4A60-9A19-FCE83C9DDE8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62158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90AF8-D389-4152-B60D-899B71431F24}" type="datetimeFigureOut">
              <a:rPr lang="hu-HU" smtClean="0"/>
              <a:t>2018. 01. 08.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EFC74-BBD8-4A60-9A19-FCE83C9DDE8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58112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90AF8-D389-4152-B60D-899B71431F24}" type="datetimeFigureOut">
              <a:rPr lang="hu-HU" smtClean="0"/>
              <a:t>2018. 01. 08.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EFC74-BBD8-4A60-9A19-FCE83C9DDE8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81446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90AF8-D389-4152-B60D-899B71431F24}" type="datetimeFigureOut">
              <a:rPr lang="hu-HU" smtClean="0"/>
              <a:t>2018. 01. 08.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EFC74-BBD8-4A60-9A19-FCE83C9DDE8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68449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90AF8-D389-4152-B60D-899B71431F24}" type="datetimeFigureOut">
              <a:rPr lang="hu-HU" smtClean="0"/>
              <a:t>2018. 01. 08.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EFC74-BBD8-4A60-9A19-FCE83C9DDE8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5685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90AF8-D389-4152-B60D-899B71431F24}" type="datetimeFigureOut">
              <a:rPr lang="hu-HU" smtClean="0"/>
              <a:t>2018. 01. 08.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EFC74-BBD8-4A60-9A19-FCE83C9DDE8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54157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90AF8-D389-4152-B60D-899B71431F24}" type="datetimeFigureOut">
              <a:rPr lang="hu-HU" smtClean="0"/>
              <a:t>2018. 01. 08.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EFC74-BBD8-4A60-9A19-FCE83C9DDE8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124304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90AF8-D389-4152-B60D-899B71431F24}" type="datetimeFigureOut">
              <a:rPr lang="hu-HU" smtClean="0"/>
              <a:t>2018. 01. 08.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EFC74-BBD8-4A60-9A19-FCE83C9DDE8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90027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90AF8-D389-4152-B60D-899B71431F24}" type="datetimeFigureOut">
              <a:rPr lang="hu-HU" smtClean="0"/>
              <a:t>2018. 01. 08.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EFC74-BBD8-4A60-9A19-FCE83C9DDE8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90155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E90AF8-D389-4152-B60D-899B71431F24}" type="datetimeFigureOut">
              <a:rPr lang="hu-HU" smtClean="0"/>
              <a:t>2018. 01. 08.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6EFC74-BBD8-4A60-9A19-FCE83C9DDE8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94445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b="1" i="1" dirty="0" smtClean="0">
                <a:solidFill>
                  <a:srgbClr val="C00000"/>
                </a:solidFill>
              </a:rPr>
              <a:t>3. Szokás - Először a fontosat!</a:t>
            </a:r>
            <a:endParaRPr lang="hu-HU" b="1" i="1" dirty="0">
              <a:solidFill>
                <a:srgbClr val="C00000"/>
              </a:solidFill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906078"/>
            <a:ext cx="9144000" cy="1351722"/>
          </a:xfrm>
        </p:spPr>
        <p:txBody>
          <a:bodyPr/>
          <a:lstStyle/>
          <a:p>
            <a:r>
              <a:rPr lang="hu-HU" sz="3200" i="1" dirty="0" smtClean="0">
                <a:solidFill>
                  <a:schemeClr val="accent6">
                    <a:lumMod val="75000"/>
                  </a:schemeClr>
                </a:solidFill>
              </a:rPr>
              <a:t>Előbb a munka, aztán a játék!</a:t>
            </a:r>
          </a:p>
          <a:p>
            <a:endParaRPr lang="hu-HU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hu-HU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Szövegdoboz 3"/>
          <p:cNvSpPr txBox="1"/>
          <p:nvPr/>
        </p:nvSpPr>
        <p:spPr>
          <a:xfrm>
            <a:off x="1413510" y="5863590"/>
            <a:ext cx="46824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i="1" dirty="0" smtClean="0">
                <a:solidFill>
                  <a:schemeClr val="accent6">
                    <a:lumMod val="75000"/>
                  </a:schemeClr>
                </a:solidFill>
              </a:rPr>
              <a:t>2018. január</a:t>
            </a:r>
            <a:endParaRPr lang="hu-HU" i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50123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61257" y="210065"/>
            <a:ext cx="11652069" cy="568411"/>
          </a:xfrm>
        </p:spPr>
        <p:txBody>
          <a:bodyPr>
            <a:normAutofit fontScale="90000"/>
          </a:bodyPr>
          <a:lstStyle/>
          <a:p>
            <a:pPr algn="ctr"/>
            <a:r>
              <a:rPr lang="hu-HU" sz="4000" b="1" i="1" dirty="0">
                <a:solidFill>
                  <a:srgbClr val="C00000"/>
                </a:solidFill>
              </a:rPr>
              <a:t>A 3. szokás: Először a fontosat</a:t>
            </a:r>
            <a:r>
              <a:rPr lang="hu-HU" sz="4000" b="1" i="1" dirty="0" smtClean="0">
                <a:solidFill>
                  <a:srgbClr val="C00000"/>
                </a:solidFill>
              </a:rPr>
              <a:t>! - Az időmátrix </a:t>
            </a:r>
            <a:endParaRPr lang="hu-HU" sz="4000" dirty="0">
              <a:solidFill>
                <a:srgbClr val="C0000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18798" y="1608580"/>
            <a:ext cx="6936799" cy="4941286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1800" b="1" i="1" u="sng" dirty="0">
                <a:solidFill>
                  <a:schemeClr val="accent6">
                    <a:lumMod val="75000"/>
                  </a:schemeClr>
                </a:solidFill>
              </a:rPr>
              <a:t>Negyedik negyed: NEM SÜRGŐS ÉS NEM FONTOS </a:t>
            </a:r>
            <a:r>
              <a:rPr lang="hu-HU" sz="1800" b="1" i="1" u="sng" dirty="0" smtClean="0">
                <a:solidFill>
                  <a:schemeClr val="accent6">
                    <a:lumMod val="75000"/>
                  </a:schemeClr>
                </a:solidFill>
              </a:rPr>
              <a:t>dolgok</a:t>
            </a:r>
            <a:endParaRPr lang="hu-HU" sz="1800" b="1" i="1" u="sng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1800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Saját 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rossz szokásaink. </a:t>
            </a: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Bambulós, céltalan tevékenységek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, mint TV nézés, </a:t>
            </a: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internet 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böngészés</a:t>
            </a: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. Ezek 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a hiedelemmel ellentétben nem pihentetnek!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Más </a:t>
            </a:r>
            <a:r>
              <a:rPr lang="hu-HU" sz="1800" b="1" i="1" dirty="0" smtClean="0">
                <a:solidFill>
                  <a:schemeClr val="accent6">
                    <a:lumMod val="75000"/>
                  </a:schemeClr>
                </a:solidFill>
              </a:rPr>
              <a:t>időpazarlók és fejlődési szempontból </a:t>
            </a:r>
            <a:r>
              <a:rPr lang="hu-HU" sz="1800" b="1" i="1" dirty="0">
                <a:solidFill>
                  <a:schemeClr val="accent6">
                    <a:lumMod val="75000"/>
                  </a:schemeClr>
                </a:solidFill>
              </a:rPr>
              <a:t>nem hasznos tevékenységek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. </a:t>
            </a:r>
            <a:endParaRPr lang="hu-HU" sz="1800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1800" i="1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1800" b="1" i="1" dirty="0" smtClean="0">
                <a:solidFill>
                  <a:schemeClr val="accent6">
                    <a:lumMod val="75000"/>
                  </a:schemeClr>
                </a:solidFill>
              </a:rPr>
              <a:t>Elutasítandó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hu-HU" sz="1800" i="1" dirty="0" err="1">
                <a:solidFill>
                  <a:schemeClr val="accent6">
                    <a:lumMod val="75000"/>
                  </a:schemeClr>
                </a:solidFill>
              </a:rPr>
              <a:t>SPAM-ként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 kezelendő tevékenységek. </a:t>
            </a:r>
            <a:endParaRPr lang="hu-HU" sz="1800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1800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Hiú 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ábránd, </a:t>
            </a: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hogy teljesen 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megszabadulunk tőlük, de meg kell próbálnunk </a:t>
            </a:r>
            <a:r>
              <a:rPr lang="hu-HU" sz="1800" b="1" i="1" dirty="0">
                <a:solidFill>
                  <a:schemeClr val="accent6">
                    <a:lumMod val="75000"/>
                  </a:schemeClr>
                </a:solidFill>
              </a:rPr>
              <a:t>korlátozott időt </a:t>
            </a:r>
            <a:r>
              <a:rPr lang="hu-HU" sz="1800" b="1" i="1" dirty="0" smtClean="0">
                <a:solidFill>
                  <a:schemeClr val="accent6">
                    <a:lumMod val="75000"/>
                  </a:schemeClr>
                </a:solidFill>
              </a:rPr>
              <a:t>töltenünk ezekkel</a:t>
            </a: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. Az ébrenléti 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órák 5%-a egy jó </a:t>
            </a: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cél lehet, vagy ha 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csak a szabadon maradt </a:t>
            </a: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időnkbe végezzük 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ezeket</a:t>
            </a: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1800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Ha 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ezeket a tevékenységeket feltérképezzük, időt szabadíthatunk fel </a:t>
            </a: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a második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legfontosabb 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negyedre.</a:t>
            </a:r>
          </a:p>
        </p:txBody>
      </p:sp>
      <p:pic>
        <p:nvPicPr>
          <p:cNvPr id="12" name="Kép 1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66"/>
          <a:stretch/>
        </p:blipFill>
        <p:spPr>
          <a:xfrm>
            <a:off x="90230" y="1608580"/>
            <a:ext cx="2090057" cy="1465354"/>
          </a:xfrm>
          <a:prstGeom prst="rect">
            <a:avLst/>
          </a:prstGeom>
        </p:spPr>
      </p:pic>
      <p:pic>
        <p:nvPicPr>
          <p:cNvPr id="13" name="Kép 1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92" t="1972" r="1384"/>
          <a:stretch/>
        </p:blipFill>
        <p:spPr>
          <a:xfrm>
            <a:off x="1236807" y="2429691"/>
            <a:ext cx="3881991" cy="3096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5991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00445" y="185351"/>
            <a:ext cx="11299371" cy="790721"/>
          </a:xfrm>
        </p:spPr>
        <p:txBody>
          <a:bodyPr/>
          <a:lstStyle/>
          <a:p>
            <a:pPr algn="ctr"/>
            <a:r>
              <a:rPr lang="hu-HU" b="1" i="1" dirty="0">
                <a:solidFill>
                  <a:srgbClr val="C00000"/>
                </a:solidFill>
              </a:rPr>
              <a:t> </a:t>
            </a:r>
            <a:r>
              <a:rPr lang="hu-HU" sz="4000" b="1" i="1" dirty="0">
                <a:solidFill>
                  <a:srgbClr val="C00000"/>
                </a:solidFill>
              </a:rPr>
              <a:t>3. szokás: Először a fontosat</a:t>
            </a:r>
            <a:r>
              <a:rPr lang="hu-HU" sz="4000" b="1" i="1" dirty="0" smtClean="0">
                <a:solidFill>
                  <a:srgbClr val="C00000"/>
                </a:solidFill>
              </a:rPr>
              <a:t>! - Az időmátrix </a:t>
            </a:r>
            <a:endParaRPr lang="hu-HU" sz="4000" dirty="0">
              <a:solidFill>
                <a:srgbClr val="C0000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382530" y="1110436"/>
            <a:ext cx="7506648" cy="3832268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1800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Ha 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nem figyelünk, könnyen tölthetjük időnket az 1. és a 3. negyedben, és csak nagyon kevés időt a 2. negyedben</a:t>
            </a: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A 3. negyed azért ”népszerű”, mert ettől elfoglaltnak és hasznosnak </a:t>
            </a: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gondoljuk 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magunkat. Az </a:t>
            </a:r>
            <a:r>
              <a:rPr lang="hu-HU" sz="1800" b="1" i="1" dirty="0" smtClean="0">
                <a:solidFill>
                  <a:schemeClr val="accent6">
                    <a:lumMod val="75000"/>
                  </a:schemeClr>
                </a:solidFill>
              </a:rPr>
              <a:t>1. negyed sürgős dolgait </a:t>
            </a: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nem 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hagyhatjuk figyelmen kívül. De ezek </a:t>
            </a:r>
            <a:r>
              <a:rPr lang="hu-HU" sz="1800" b="1" i="1" dirty="0" smtClean="0">
                <a:solidFill>
                  <a:schemeClr val="accent6">
                    <a:lumMod val="75000"/>
                  </a:schemeClr>
                </a:solidFill>
              </a:rPr>
              <a:t>száma is csökken, </a:t>
            </a:r>
            <a:r>
              <a:rPr lang="hu-HU" sz="1800" b="1" i="1" dirty="0">
                <a:solidFill>
                  <a:schemeClr val="accent6">
                    <a:lumMod val="75000"/>
                  </a:schemeClr>
                </a:solidFill>
              </a:rPr>
              <a:t>mihelyt a megelőzéssel, felkészüléssel foglalkozunk a 2. negyedben. </a:t>
            </a:r>
            <a:endParaRPr lang="hu-HU" sz="1800" b="1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1800" i="1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1800" b="1" i="1" dirty="0" smtClean="0">
                <a:solidFill>
                  <a:schemeClr val="accent6">
                    <a:lumMod val="75000"/>
                  </a:schemeClr>
                </a:solidFill>
              </a:rPr>
              <a:t>Válságok rangsorolása helyett tehát megelőzéssel kell foglalkoznunk.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1800" i="1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Ha 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mindig a sürgősség nyomása alatt élünk, akkor a </a:t>
            </a: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4. negyedbe menekülünk 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és üressé válunk. </a:t>
            </a:r>
            <a:endParaRPr lang="hu-HU" sz="1800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1800" i="1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1800" b="1" i="1" dirty="0" smtClean="0">
                <a:solidFill>
                  <a:schemeClr val="accent6">
                    <a:lumMod val="75000"/>
                  </a:schemeClr>
                </a:solidFill>
              </a:rPr>
              <a:t>Azok</a:t>
            </a:r>
            <a:r>
              <a:rPr lang="hu-HU" sz="1800" b="1" i="1" dirty="0">
                <a:solidFill>
                  <a:schemeClr val="accent6">
                    <a:lumMod val="75000"/>
                  </a:schemeClr>
                </a:solidFill>
              </a:rPr>
              <a:t>, akik idejük zömét a 3. és 4. negyedbeli cselekvésekre fordítják felelőtlen életet élnek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. </a:t>
            </a:r>
          </a:p>
        </p:txBody>
      </p:sp>
      <p:pic>
        <p:nvPicPr>
          <p:cNvPr id="6" name="Kép 5" descr="Eisenhower_Matrix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871"/>
          <a:stretch/>
        </p:blipFill>
        <p:spPr bwMode="auto">
          <a:xfrm>
            <a:off x="300445" y="2156736"/>
            <a:ext cx="3843187" cy="203632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Szövegdoboz 4"/>
          <p:cNvSpPr txBox="1"/>
          <p:nvPr/>
        </p:nvSpPr>
        <p:spPr>
          <a:xfrm>
            <a:off x="1397726" y="1775142"/>
            <a:ext cx="2107275" cy="3817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 smtClean="0"/>
              <a:t>A jó időgazdálkodás</a:t>
            </a:r>
            <a:endParaRPr lang="hu-HU" b="1" dirty="0"/>
          </a:p>
        </p:txBody>
      </p:sp>
      <p:sp>
        <p:nvSpPr>
          <p:cNvPr id="4" name="Szövegdoboz 3"/>
          <p:cNvSpPr txBox="1"/>
          <p:nvPr/>
        </p:nvSpPr>
        <p:spPr>
          <a:xfrm>
            <a:off x="494270" y="4992130"/>
            <a:ext cx="11417644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u-HU" sz="2400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hu-HU" sz="2400" i="1" dirty="0" smtClean="0">
                <a:solidFill>
                  <a:schemeClr val="accent6">
                    <a:lumMod val="75000"/>
                  </a:schemeClr>
                </a:solidFill>
              </a:rPr>
              <a:t>Ahhoz</a:t>
            </a:r>
            <a:r>
              <a:rPr lang="hu-HU" sz="2400" i="1" dirty="0">
                <a:solidFill>
                  <a:schemeClr val="accent6">
                    <a:lumMod val="75000"/>
                  </a:schemeClr>
                </a:solidFill>
              </a:rPr>
              <a:t>, hogy hosszú távon hatékonyak legyünk, életünk legnagyobb részét a </a:t>
            </a:r>
            <a:r>
              <a:rPr lang="hu-HU" sz="2400" i="1" dirty="0" smtClean="0">
                <a:solidFill>
                  <a:schemeClr val="accent6">
                    <a:lumMod val="75000"/>
                  </a:schemeClr>
                </a:solidFill>
              </a:rPr>
              <a:t>2</a:t>
            </a:r>
            <a:r>
              <a:rPr lang="hu-HU" sz="2400" i="1" dirty="0">
                <a:solidFill>
                  <a:schemeClr val="accent6">
                    <a:lumMod val="75000"/>
                  </a:schemeClr>
                </a:solidFill>
              </a:rPr>
              <a:t>. </a:t>
            </a:r>
            <a:r>
              <a:rPr lang="hu-HU" sz="2400" i="1" dirty="0" smtClean="0">
                <a:solidFill>
                  <a:schemeClr val="accent6">
                    <a:lumMod val="75000"/>
                  </a:schemeClr>
                </a:solidFill>
              </a:rPr>
              <a:t>negyedben </a:t>
            </a:r>
            <a:r>
              <a:rPr lang="hu-HU" sz="2400" i="1" dirty="0">
                <a:solidFill>
                  <a:schemeClr val="accent6">
                    <a:lumMod val="75000"/>
                  </a:schemeClr>
                </a:solidFill>
              </a:rPr>
              <a:t>kellene élnünk. </a:t>
            </a:r>
            <a:r>
              <a:rPr lang="hu-HU" sz="2400" b="1" i="1" dirty="0">
                <a:solidFill>
                  <a:schemeClr val="accent6">
                    <a:lumMod val="75000"/>
                  </a:schemeClr>
                </a:solidFill>
              </a:rPr>
              <a:t>Ha </a:t>
            </a:r>
            <a:r>
              <a:rPr lang="hu-HU" sz="2400" b="1" i="1" dirty="0" smtClean="0">
                <a:solidFill>
                  <a:schemeClr val="accent6">
                    <a:lumMod val="75000"/>
                  </a:schemeClr>
                </a:solidFill>
              </a:rPr>
              <a:t>céljaink világosak, </a:t>
            </a:r>
            <a:r>
              <a:rPr lang="hu-HU" sz="2400" b="1" i="1" dirty="0">
                <a:solidFill>
                  <a:schemeClr val="accent6">
                    <a:lumMod val="75000"/>
                  </a:schemeClr>
                </a:solidFill>
              </a:rPr>
              <a:t>akkor a 2. negyed természetes helyünkké válik és szabad akaratunkból nemet tudunk mondani </a:t>
            </a:r>
            <a:r>
              <a:rPr lang="hu-HU" sz="2400" b="1" i="1" dirty="0" smtClean="0">
                <a:solidFill>
                  <a:schemeClr val="accent6">
                    <a:lumMod val="75000"/>
                  </a:schemeClr>
                </a:solidFill>
              </a:rPr>
              <a:t>számunkra lényegtelen </a:t>
            </a:r>
            <a:r>
              <a:rPr lang="hu-HU" sz="2400" b="1" i="1" dirty="0">
                <a:solidFill>
                  <a:schemeClr val="accent6">
                    <a:lumMod val="75000"/>
                  </a:schemeClr>
                </a:solidFill>
              </a:rPr>
              <a:t>dolgokra. 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79666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259492"/>
            <a:ext cx="10515600" cy="467722"/>
          </a:xfrm>
        </p:spPr>
        <p:txBody>
          <a:bodyPr>
            <a:noAutofit/>
          </a:bodyPr>
          <a:lstStyle/>
          <a:p>
            <a:pPr algn="ctr"/>
            <a:r>
              <a:rPr lang="hu-HU" sz="4000" b="1" i="1" dirty="0">
                <a:solidFill>
                  <a:srgbClr val="C00000"/>
                </a:solidFill>
              </a:rPr>
              <a:t>3. szokás: Először a fontosat</a:t>
            </a:r>
            <a:r>
              <a:rPr lang="hu-HU" sz="4000" b="1" i="1" dirty="0" smtClean="0">
                <a:solidFill>
                  <a:srgbClr val="C00000"/>
                </a:solidFill>
              </a:rPr>
              <a:t>! - Heti tervezés </a:t>
            </a:r>
            <a:endParaRPr lang="hu-HU" sz="4000" dirty="0">
              <a:solidFill>
                <a:srgbClr val="C0000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09006" y="1853514"/>
            <a:ext cx="6152606" cy="328019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A </a:t>
            </a:r>
            <a:r>
              <a:rPr lang="hu-HU" sz="1800" b="1" i="1" dirty="0">
                <a:solidFill>
                  <a:schemeClr val="accent6">
                    <a:lumMod val="75000"/>
                  </a:schemeClr>
                </a:solidFill>
              </a:rPr>
              <a:t>napi tervezéssel 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az a baj, hogy </a:t>
            </a:r>
            <a:r>
              <a:rPr lang="hu-HU" sz="1800" b="1" i="1" dirty="0" smtClean="0">
                <a:solidFill>
                  <a:schemeClr val="accent6">
                    <a:lumMod val="75000"/>
                  </a:schemeClr>
                </a:solidFill>
              </a:rPr>
              <a:t>csak </a:t>
            </a:r>
            <a:r>
              <a:rPr lang="hu-HU" sz="1800" b="1" i="1" dirty="0">
                <a:solidFill>
                  <a:schemeClr val="accent6">
                    <a:lumMod val="75000"/>
                  </a:schemeClr>
                </a:solidFill>
              </a:rPr>
              <a:t>azt látjuk, ami </a:t>
            </a:r>
            <a:r>
              <a:rPr lang="hu-HU" sz="1800" b="1" i="1" dirty="0" smtClean="0">
                <a:solidFill>
                  <a:schemeClr val="accent6">
                    <a:lumMod val="75000"/>
                  </a:schemeClr>
                </a:solidFill>
              </a:rPr>
              <a:t>sürgős</a:t>
            </a: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. Nem a 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legfontosabb dolgokat helyezzük vele előtérbe</a:t>
            </a: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</a:p>
          <a:p>
            <a:pPr marL="0" indent="0">
              <a:buNone/>
            </a:pP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Ha pedig túl 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széles látószögben szemlélődünk, akkor elveszíthetjük a kapcsolatot a valósággal és álmodozóvá válunk. </a:t>
            </a:r>
            <a:endParaRPr lang="hu-HU" sz="1800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hu-HU" sz="1800" i="1" dirty="0" err="1" smtClean="0">
                <a:solidFill>
                  <a:schemeClr val="accent6">
                    <a:lumMod val="75000"/>
                  </a:schemeClr>
                </a:solidFill>
              </a:rPr>
              <a:t>Covey</a:t>
            </a: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szerint </a:t>
            </a:r>
            <a:r>
              <a:rPr lang="hu-HU" sz="1800" b="1" i="1" dirty="0" smtClean="0">
                <a:solidFill>
                  <a:schemeClr val="accent6">
                    <a:lumMod val="75000"/>
                  </a:schemeClr>
                </a:solidFill>
              </a:rPr>
              <a:t>a heti </a:t>
            </a:r>
            <a:r>
              <a:rPr lang="hu-HU" sz="1800" b="1" i="1" dirty="0">
                <a:solidFill>
                  <a:schemeClr val="accent6">
                    <a:lumMod val="75000"/>
                  </a:schemeClr>
                </a:solidFill>
              </a:rPr>
              <a:t>tervezés a </a:t>
            </a:r>
            <a:r>
              <a:rPr lang="hu-HU" sz="1800" b="1" i="1" dirty="0" smtClean="0">
                <a:solidFill>
                  <a:schemeClr val="accent6">
                    <a:lumMod val="75000"/>
                  </a:schemeClr>
                </a:solidFill>
              </a:rPr>
              <a:t>kulcs. Átláthatóbb, rugalmasabb, összeköti a napi és a teljes képet.</a:t>
            </a:r>
          </a:p>
          <a:p>
            <a:pPr marL="0" indent="0">
              <a:buNone/>
            </a:pP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Időnket 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úgy kell beosztani, hogy a különböző </a:t>
            </a:r>
            <a:r>
              <a:rPr lang="hu-HU" sz="1800" b="1" i="1" dirty="0" smtClean="0">
                <a:solidFill>
                  <a:schemeClr val="accent6">
                    <a:lumMod val="75000"/>
                  </a:schemeClr>
                </a:solidFill>
              </a:rPr>
              <a:t>szerepköreinkhez</a:t>
            </a: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 – szülő, házastárs, barát, vezető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, szakember, hobbi kedvelő, sportoló, stb. </a:t>
            </a: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- </a:t>
            </a:r>
            <a:r>
              <a:rPr lang="hu-HU" sz="1800" b="1" i="1" dirty="0" smtClean="0">
                <a:solidFill>
                  <a:schemeClr val="accent6">
                    <a:lumMod val="75000"/>
                  </a:schemeClr>
                </a:solidFill>
              </a:rPr>
              <a:t>kapcsolódó feladataink egyensúlyban </a:t>
            </a:r>
            <a:r>
              <a:rPr lang="hu-HU" sz="1800" b="1" i="1" dirty="0">
                <a:solidFill>
                  <a:schemeClr val="accent6">
                    <a:lumMod val="75000"/>
                  </a:schemeClr>
                </a:solidFill>
              </a:rPr>
              <a:t>legyenek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. </a:t>
            </a:r>
            <a:endParaRPr lang="hu-HU" sz="1800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hu-HU" sz="1800" b="1" i="1" dirty="0" smtClean="0">
                <a:solidFill>
                  <a:schemeClr val="accent6">
                    <a:lumMod val="75000"/>
                  </a:schemeClr>
                </a:solidFill>
              </a:rPr>
              <a:t>Hagyjunk időt </a:t>
            </a: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a be nem tervezhető, </a:t>
            </a:r>
            <a:r>
              <a:rPr lang="hu-HU" sz="1800" b="1" i="1" dirty="0" smtClean="0">
                <a:solidFill>
                  <a:schemeClr val="accent6">
                    <a:lumMod val="75000"/>
                  </a:schemeClr>
                </a:solidFill>
              </a:rPr>
              <a:t>beeső ügyekre </a:t>
            </a: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is. </a:t>
            </a:r>
            <a:r>
              <a:rPr lang="hu-HU" sz="1800" dirty="0" smtClean="0"/>
              <a:t> </a:t>
            </a:r>
            <a:endParaRPr lang="hu-HU" sz="1800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4" name="Kép 3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0" t="4181" r="2284" b="3982"/>
          <a:stretch/>
        </p:blipFill>
        <p:spPr>
          <a:xfrm>
            <a:off x="6361612" y="1946366"/>
            <a:ext cx="5550302" cy="3008693"/>
          </a:xfrm>
          <a:prstGeom prst="rect">
            <a:avLst/>
          </a:prstGeom>
        </p:spPr>
      </p:pic>
      <p:sp>
        <p:nvSpPr>
          <p:cNvPr id="6" name="Téglalap 5"/>
          <p:cNvSpPr/>
          <p:nvPr/>
        </p:nvSpPr>
        <p:spPr>
          <a:xfrm>
            <a:off x="209006" y="5389382"/>
            <a:ext cx="1157369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i="1" dirty="0" err="1">
                <a:solidFill>
                  <a:schemeClr val="accent6">
                    <a:lumMod val="75000"/>
                  </a:schemeClr>
                </a:solidFill>
              </a:rPr>
              <a:t>Covey</a:t>
            </a:r>
            <a:r>
              <a:rPr lang="hu-HU" i="1" dirty="0">
                <a:solidFill>
                  <a:schemeClr val="accent6">
                    <a:lumMod val="75000"/>
                  </a:schemeClr>
                </a:solidFill>
              </a:rPr>
              <a:t> javaslata: a </a:t>
            </a:r>
            <a:r>
              <a:rPr lang="hu-HU" b="1" i="1" dirty="0">
                <a:solidFill>
                  <a:schemeClr val="accent6">
                    <a:lumMod val="75000"/>
                  </a:schemeClr>
                </a:solidFill>
              </a:rPr>
              <a:t>hét elején mindegyik szerepünkhöz rendeljünk </a:t>
            </a:r>
            <a:r>
              <a:rPr lang="hu-HU" b="1" i="1" dirty="0" smtClean="0">
                <a:solidFill>
                  <a:schemeClr val="accent6">
                    <a:lumMod val="75000"/>
                  </a:schemeClr>
                </a:solidFill>
              </a:rPr>
              <a:t>1-2 olyan </a:t>
            </a:r>
            <a:r>
              <a:rPr lang="hu-HU" b="1" i="1" dirty="0">
                <a:solidFill>
                  <a:schemeClr val="accent6">
                    <a:lumMod val="75000"/>
                  </a:schemeClr>
                </a:solidFill>
              </a:rPr>
              <a:t>feladatot, amelyek céljaink szempontjából fontosak.</a:t>
            </a:r>
            <a:r>
              <a:rPr lang="hu-HU" i="1" dirty="0">
                <a:solidFill>
                  <a:schemeClr val="accent6">
                    <a:lumMod val="75000"/>
                  </a:schemeClr>
                </a:solidFill>
              </a:rPr>
              <a:t> Például </a:t>
            </a:r>
            <a:r>
              <a:rPr lang="hu-HU" i="1" dirty="0" smtClean="0">
                <a:solidFill>
                  <a:schemeClr val="accent6">
                    <a:lumMod val="75000"/>
                  </a:schemeClr>
                </a:solidFill>
              </a:rPr>
              <a:t>tervezzünk feleségként </a:t>
            </a:r>
            <a:r>
              <a:rPr lang="hu-HU" i="1" dirty="0">
                <a:solidFill>
                  <a:schemeClr val="accent6">
                    <a:lumMod val="75000"/>
                  </a:schemeClr>
                </a:solidFill>
              </a:rPr>
              <a:t>egy kirándulást a </a:t>
            </a:r>
            <a:r>
              <a:rPr lang="hu-HU" i="1" dirty="0" smtClean="0">
                <a:solidFill>
                  <a:schemeClr val="accent6">
                    <a:lumMod val="75000"/>
                  </a:schemeClr>
                </a:solidFill>
              </a:rPr>
              <a:t>férjünkkel, egy esti sétát barátnőnkkel és egy filmklubot a hétvégére. </a:t>
            </a:r>
            <a:r>
              <a:rPr lang="hu-HU" sz="2400" i="1" dirty="0" smtClean="0">
                <a:solidFill>
                  <a:schemeClr val="accent6">
                    <a:lumMod val="75000"/>
                  </a:schemeClr>
                </a:solidFill>
              </a:rPr>
              <a:t>Ezeket </a:t>
            </a:r>
            <a:r>
              <a:rPr lang="hu-HU" sz="2400" i="1" dirty="0">
                <a:solidFill>
                  <a:schemeClr val="accent6">
                    <a:lumMod val="75000"/>
                  </a:schemeClr>
                </a:solidFill>
              </a:rPr>
              <a:t>kell először beírni a heti tervbe, és </a:t>
            </a:r>
            <a:r>
              <a:rPr lang="hu-HU" sz="2400" b="1" i="1" dirty="0">
                <a:solidFill>
                  <a:schemeClr val="accent6">
                    <a:lumMod val="75000"/>
                  </a:schemeClr>
                </a:solidFill>
              </a:rPr>
              <a:t>ezekhez igazítani a </a:t>
            </a:r>
            <a:r>
              <a:rPr lang="hu-HU" sz="2400" b="1" i="1" dirty="0" smtClean="0">
                <a:solidFill>
                  <a:schemeClr val="accent6">
                    <a:lumMod val="75000"/>
                  </a:schemeClr>
                </a:solidFill>
              </a:rPr>
              <a:t>többi feladatot</a:t>
            </a:r>
            <a:r>
              <a:rPr lang="hu-HU" sz="2400" i="1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  <a:endParaRPr lang="hu-HU" sz="2400" dirty="0"/>
          </a:p>
        </p:txBody>
      </p:sp>
      <p:sp>
        <p:nvSpPr>
          <p:cNvPr id="5" name="Szövegdoboz 4"/>
          <p:cNvSpPr txBox="1"/>
          <p:nvPr/>
        </p:nvSpPr>
        <p:spPr>
          <a:xfrm>
            <a:off x="358346" y="1087396"/>
            <a:ext cx="114243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i="1" u="sng" dirty="0">
                <a:solidFill>
                  <a:schemeClr val="accent6">
                    <a:lumMod val="75000"/>
                  </a:schemeClr>
                </a:solidFill>
              </a:rPr>
              <a:t>Milyen hosszan tervezzünk?</a:t>
            </a:r>
            <a:r>
              <a:rPr lang="hu-HU" i="1" u="sng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hu-HU" b="1" i="1" u="sng" dirty="0">
                <a:solidFill>
                  <a:schemeClr val="accent6">
                    <a:lumMod val="75000"/>
                  </a:schemeClr>
                </a:solidFill>
              </a:rPr>
              <a:t>Hogyan tartsuk a dolgokat egyszerre fókuszban </a:t>
            </a:r>
            <a:r>
              <a:rPr lang="hu-HU" b="1" i="1" u="sng" dirty="0" smtClean="0">
                <a:solidFill>
                  <a:schemeClr val="accent6">
                    <a:lumMod val="75000"/>
                  </a:schemeClr>
                </a:solidFill>
              </a:rPr>
              <a:t>és </a:t>
            </a:r>
            <a:r>
              <a:rPr lang="hu-HU" b="1" i="1" u="sng" dirty="0">
                <a:solidFill>
                  <a:schemeClr val="accent6">
                    <a:lumMod val="75000"/>
                  </a:schemeClr>
                </a:solidFill>
              </a:rPr>
              <a:t>perspektívában is</a:t>
            </a:r>
            <a:r>
              <a:rPr lang="hu-HU" b="1" i="1" u="sng" dirty="0" smtClean="0">
                <a:solidFill>
                  <a:schemeClr val="accent6">
                    <a:lumMod val="75000"/>
                  </a:schemeClr>
                </a:solidFill>
              </a:rPr>
              <a:t>?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1271088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210066"/>
            <a:ext cx="10515600" cy="457200"/>
          </a:xfrm>
        </p:spPr>
        <p:txBody>
          <a:bodyPr>
            <a:noAutofit/>
          </a:bodyPr>
          <a:lstStyle/>
          <a:p>
            <a:pPr algn="ctr"/>
            <a:r>
              <a:rPr lang="hu-HU" sz="4000" b="1" i="1" dirty="0">
                <a:solidFill>
                  <a:srgbClr val="C00000"/>
                </a:solidFill>
              </a:rPr>
              <a:t>3. szokás: Először a fontosat</a:t>
            </a:r>
            <a:r>
              <a:rPr lang="hu-HU" sz="4000" b="1" i="1" dirty="0" smtClean="0">
                <a:solidFill>
                  <a:srgbClr val="C00000"/>
                </a:solidFill>
              </a:rPr>
              <a:t>! - Heti </a:t>
            </a:r>
            <a:r>
              <a:rPr lang="hu-HU" sz="4000" b="1" i="1" dirty="0">
                <a:solidFill>
                  <a:srgbClr val="C00000"/>
                </a:solidFill>
              </a:rPr>
              <a:t>tervezés </a:t>
            </a:r>
            <a:endParaRPr lang="hu-HU" sz="4000" dirty="0">
              <a:solidFill>
                <a:srgbClr val="C0000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11182" y="1324997"/>
            <a:ext cx="11769635" cy="480110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u-HU" sz="1800" b="1" i="1" u="sng" dirty="0">
                <a:solidFill>
                  <a:schemeClr val="accent6">
                    <a:lumMod val="75000"/>
                  </a:schemeClr>
                </a:solidFill>
              </a:rPr>
              <a:t>Mi legyen a rendszer</a:t>
            </a:r>
            <a:r>
              <a:rPr lang="hu-HU" sz="1800" b="1" i="1" u="sng" dirty="0" smtClean="0">
                <a:solidFill>
                  <a:schemeClr val="accent6">
                    <a:lumMod val="75000"/>
                  </a:schemeClr>
                </a:solidFill>
              </a:rPr>
              <a:t>? </a:t>
            </a:r>
          </a:p>
          <a:p>
            <a:pPr marL="0" indent="0">
              <a:buNone/>
            </a:pPr>
            <a:endParaRPr lang="hu-HU" sz="1800" b="1" i="1" u="sng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Aki gyakorolja a 3. szokást fordítva teszi: azzal foglalkozik, ami igazán számít neki. </a:t>
            </a:r>
          </a:p>
          <a:p>
            <a:pPr marL="0" indent="0">
              <a:buNone/>
            </a:pPr>
            <a:r>
              <a:rPr lang="hu-HU" sz="1800" b="1" i="1" dirty="0" smtClean="0">
                <a:solidFill>
                  <a:schemeClr val="accent6">
                    <a:lumMod val="75000"/>
                  </a:schemeClr>
                </a:solidFill>
              </a:rPr>
              <a:t>Mit </a:t>
            </a:r>
            <a:r>
              <a:rPr lang="hu-HU" sz="1800" b="1" i="1" dirty="0">
                <a:solidFill>
                  <a:schemeClr val="accent6">
                    <a:lumMod val="75000"/>
                  </a:schemeClr>
                </a:solidFill>
              </a:rPr>
              <a:t>hagynánk hátra magunkból? </a:t>
            </a: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Mi 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a fontos, értékes számunkra? </a:t>
            </a: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Mi 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lenne, ha csak 1 hetünk lenne az életben? Persze ez nem igaz, de az sem, hogy örökké élünk</a:t>
            </a: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. Pedig gyakran úgy 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teszünk</a:t>
            </a: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. </a:t>
            </a:r>
          </a:p>
          <a:p>
            <a:pPr marL="0" indent="0">
              <a:buNone/>
            </a:pPr>
            <a:r>
              <a:rPr lang="hu-HU" sz="1800" b="1" i="1" dirty="0" smtClean="0">
                <a:solidFill>
                  <a:schemeClr val="accent6">
                    <a:lumMod val="75000"/>
                  </a:schemeClr>
                </a:solidFill>
              </a:rPr>
              <a:t>Nézzük </a:t>
            </a:r>
            <a:r>
              <a:rPr lang="hu-HU" sz="1800" b="1" i="1" dirty="0">
                <a:solidFill>
                  <a:schemeClr val="accent6">
                    <a:lumMod val="75000"/>
                  </a:schemeClr>
                </a:solidFill>
              </a:rPr>
              <a:t>át rövid távú </a:t>
            </a:r>
            <a:r>
              <a:rPr lang="hu-HU" sz="1800" b="1" i="1" dirty="0" smtClean="0">
                <a:solidFill>
                  <a:schemeClr val="accent6">
                    <a:lumMod val="75000"/>
                  </a:schemeClr>
                </a:solidFill>
              </a:rPr>
              <a:t>céljainkat </a:t>
            </a: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úgy, hogy mennyire 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vannak összhangban a kitűzött hosszú </a:t>
            </a: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távú céljainkkal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. </a:t>
            </a: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Vegyük sorra </a:t>
            </a:r>
            <a:r>
              <a:rPr lang="hu-HU" sz="1800" b="1" i="1" dirty="0" smtClean="0">
                <a:solidFill>
                  <a:schemeClr val="accent6">
                    <a:lumMod val="75000"/>
                  </a:schemeClr>
                </a:solidFill>
              </a:rPr>
              <a:t>napi teendőinket </a:t>
            </a: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is; </a:t>
            </a:r>
            <a:r>
              <a:rPr lang="hu-HU" sz="1800" b="1" i="1" dirty="0" smtClean="0">
                <a:solidFill>
                  <a:schemeClr val="accent6">
                    <a:lumMod val="75000"/>
                  </a:schemeClr>
                </a:solidFill>
              </a:rPr>
              <a:t>elősegítik-e és </a:t>
            </a:r>
            <a:r>
              <a:rPr lang="hu-HU" sz="1800" b="1" i="1" dirty="0">
                <a:solidFill>
                  <a:schemeClr val="accent6">
                    <a:lumMod val="75000"/>
                  </a:schemeClr>
                </a:solidFill>
              </a:rPr>
              <a:t>mennyire </a:t>
            </a:r>
            <a:r>
              <a:rPr lang="hu-HU" sz="1800" b="1" i="1" dirty="0" smtClean="0">
                <a:solidFill>
                  <a:schemeClr val="accent6">
                    <a:lumMod val="75000"/>
                  </a:schemeClr>
                </a:solidFill>
              </a:rPr>
              <a:t>céljaink </a:t>
            </a:r>
            <a:r>
              <a:rPr lang="hu-HU" sz="1800" b="1" i="1" dirty="0">
                <a:solidFill>
                  <a:schemeClr val="accent6">
                    <a:lumMod val="75000"/>
                  </a:schemeClr>
                </a:solidFill>
              </a:rPr>
              <a:t>megvalósulását</a:t>
            </a:r>
            <a:r>
              <a:rPr lang="hu-HU" sz="1800" b="1" i="1" dirty="0" smtClean="0">
                <a:solidFill>
                  <a:schemeClr val="accent6">
                    <a:lumMod val="75000"/>
                  </a:schemeClr>
                </a:solidFill>
              </a:rPr>
              <a:t>. </a:t>
            </a:r>
          </a:p>
          <a:p>
            <a:pPr marL="0" indent="0">
              <a:buNone/>
            </a:pP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Egy </a:t>
            </a:r>
            <a:r>
              <a:rPr lang="hu-HU" sz="1800" b="1" i="1" dirty="0">
                <a:solidFill>
                  <a:schemeClr val="accent6">
                    <a:lumMod val="75000"/>
                  </a:schemeClr>
                </a:solidFill>
              </a:rPr>
              <a:t>„nem teendő lista”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 (4. negyed) hatékony lehet, hogy rávilágítsunk a fontos tennivalókra. </a:t>
            </a:r>
            <a:endParaRPr lang="hu-HU" sz="1800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1800" i="1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1800" b="1" i="1" dirty="0" smtClean="0">
                <a:solidFill>
                  <a:schemeClr val="accent6">
                    <a:lumMod val="75000"/>
                  </a:schemeClr>
                </a:solidFill>
              </a:rPr>
              <a:t>Segítő kérdések: </a:t>
            </a:r>
          </a:p>
          <a:p>
            <a:pPr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Miért 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pont ezzel foglalkozzak? Nem csak megszokásból </a:t>
            </a: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csinálom?</a:t>
            </a:r>
          </a:p>
          <a:p>
            <a:pPr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Miért én végezzem?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 </a:t>
            </a: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Lehet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, hogy más hatékonyabban, jobban, olcsóbban tudná. </a:t>
            </a:r>
            <a:endParaRPr lang="hu-HU" sz="1800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Miért 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most? Mi van, ha későbbre halasztom vagy egyáltalán nem csinálom </a:t>
            </a: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meg?</a:t>
            </a:r>
          </a:p>
          <a:p>
            <a:pPr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Hogyan lehet pl. a háztartási feladatok elvégzésének ”terhe” egyenletesebb? Fel tudjuk-e hatalmazni pl. gyerekeinket arra, hogy több felelősséget vállaljanak a ház körüli feladatokban?</a:t>
            </a:r>
          </a:p>
          <a:p>
            <a:pPr>
              <a:lnSpc>
                <a:spcPct val="100000"/>
              </a:lnSpc>
              <a:spcBef>
                <a:spcPts val="0"/>
              </a:spcBef>
              <a:buFontTx/>
              <a:buChar char="-"/>
            </a:pPr>
            <a:endParaRPr lang="hu-HU" sz="1800" i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33924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160638"/>
            <a:ext cx="10515600" cy="556054"/>
          </a:xfrm>
        </p:spPr>
        <p:txBody>
          <a:bodyPr>
            <a:normAutofit fontScale="90000"/>
          </a:bodyPr>
          <a:lstStyle/>
          <a:p>
            <a:pPr algn="ctr"/>
            <a:r>
              <a:rPr lang="hu-HU" sz="4000" b="1" i="1" dirty="0">
                <a:solidFill>
                  <a:srgbClr val="C00000"/>
                </a:solidFill>
              </a:rPr>
              <a:t>3. szokás: Először a fontosat</a:t>
            </a:r>
            <a:r>
              <a:rPr lang="hu-HU" sz="4000" b="1" i="1" dirty="0" smtClean="0">
                <a:solidFill>
                  <a:srgbClr val="C00000"/>
                </a:solidFill>
              </a:rPr>
              <a:t>! – Összegző gondolatok</a:t>
            </a:r>
            <a:endParaRPr lang="hu-HU" sz="40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08919" y="840259"/>
            <a:ext cx="11788346" cy="583239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Életünk 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során szerepek között próbálunk lavírozni. Világosan látnunk kell a küldetésünket. </a:t>
            </a:r>
            <a:r>
              <a:rPr lang="hu-HU" sz="1800" i="1" dirty="0" err="1" smtClean="0">
                <a:solidFill>
                  <a:schemeClr val="accent6">
                    <a:lumMod val="75000"/>
                  </a:schemeClr>
                </a:solidFill>
              </a:rPr>
              <a:t>Covey</a:t>
            </a: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azt mondja, </a:t>
            </a: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hogy </a:t>
            </a:r>
          </a:p>
          <a:p>
            <a:pPr marL="914400" lvl="2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1800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914400" lvl="2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1800" b="1" i="1" dirty="0" smtClean="0">
                <a:solidFill>
                  <a:schemeClr val="accent6">
                    <a:lumMod val="75000"/>
                  </a:schemeClr>
                </a:solidFill>
              </a:rPr>
              <a:t>”a </a:t>
            </a:r>
            <a:r>
              <a:rPr lang="hu-HU" sz="1800" b="1" i="1" dirty="0">
                <a:solidFill>
                  <a:schemeClr val="accent6">
                    <a:lumMod val="75000"/>
                  </a:schemeClr>
                </a:solidFill>
              </a:rPr>
              <a:t>megoldás kulcsa nem az, hogy a napirended pontjait prioritás szerint rendezed, </a:t>
            </a:r>
            <a:r>
              <a:rPr lang="hu-HU" sz="1800" b="1" i="1" dirty="0" smtClean="0">
                <a:solidFill>
                  <a:schemeClr val="accent6">
                    <a:lumMod val="75000"/>
                  </a:schemeClr>
                </a:solidFill>
              </a:rPr>
              <a:t>hanem </a:t>
            </a:r>
            <a:r>
              <a:rPr lang="hu-HU" sz="1800" b="1" i="1" dirty="0">
                <a:solidFill>
                  <a:schemeClr val="accent6">
                    <a:lumMod val="75000"/>
                  </a:schemeClr>
                </a:solidFill>
              </a:rPr>
              <a:t>az, hogy a prioritást élvező dolgokat időzíted</a:t>
            </a:r>
            <a:r>
              <a:rPr lang="hu-HU" sz="1800" b="1" i="1" dirty="0" smtClean="0">
                <a:solidFill>
                  <a:schemeClr val="accent6">
                    <a:lumMod val="75000"/>
                  </a:schemeClr>
                </a:solidFill>
              </a:rPr>
              <a:t>.”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hu-HU" sz="1800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A 3. szokás szerinti önmenedzselés előnyei: </a:t>
            </a:r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hu-HU" sz="1800" b="1" i="1" dirty="0">
                <a:solidFill>
                  <a:schemeClr val="accent6">
                    <a:lumMod val="75000"/>
                  </a:schemeClr>
                </a:solidFill>
              </a:rPr>
              <a:t>ö</a:t>
            </a:r>
            <a:r>
              <a:rPr lang="hu-HU" sz="1800" b="1" i="1" dirty="0" smtClean="0">
                <a:solidFill>
                  <a:schemeClr val="accent6">
                    <a:lumMod val="75000"/>
                  </a:schemeClr>
                </a:solidFill>
              </a:rPr>
              <a:t>nmagunkat helyezzük előtérbe</a:t>
            </a: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, nem külső tényezőket</a:t>
            </a:r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van </a:t>
            </a:r>
            <a:r>
              <a:rPr lang="hu-HU" sz="1800" b="1" i="1" dirty="0">
                <a:solidFill>
                  <a:schemeClr val="accent6">
                    <a:lumMod val="75000"/>
                  </a:schemeClr>
                </a:solidFill>
              </a:rPr>
              <a:t>személyes küldetésünk – napjaink értelmesen telnek 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iránymutatás alapján</a:t>
            </a:r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hu-HU" sz="1800" b="1" i="1" dirty="0" smtClean="0">
                <a:solidFill>
                  <a:schemeClr val="accent6">
                    <a:lumMod val="75000"/>
                  </a:schemeClr>
                </a:solidFill>
              </a:rPr>
              <a:t>szabad </a:t>
            </a:r>
            <a:r>
              <a:rPr lang="hu-HU" sz="1800" b="1" i="1" dirty="0">
                <a:solidFill>
                  <a:schemeClr val="accent6">
                    <a:lumMod val="75000"/>
                  </a:schemeClr>
                </a:solidFill>
              </a:rPr>
              <a:t>akaratunkból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lelkiismeretünk 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szerint </a:t>
            </a:r>
            <a:r>
              <a:rPr lang="hu-HU" sz="1800" b="1" i="1" dirty="0">
                <a:solidFill>
                  <a:schemeClr val="accent6">
                    <a:lumMod val="75000"/>
                  </a:schemeClr>
                </a:solidFill>
              </a:rPr>
              <a:t>döntünk 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időbeosztásunkról</a:t>
            </a:r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a </a:t>
            </a:r>
            <a:r>
              <a:rPr lang="hu-HU" sz="1800" b="1" i="1" dirty="0" smtClean="0">
                <a:solidFill>
                  <a:schemeClr val="accent6">
                    <a:lumMod val="75000"/>
                  </a:schemeClr>
                </a:solidFill>
              </a:rPr>
              <a:t>heti </a:t>
            </a:r>
            <a:r>
              <a:rPr lang="hu-HU" sz="1800" b="1" i="1" dirty="0">
                <a:solidFill>
                  <a:schemeClr val="accent6">
                    <a:lumMod val="75000"/>
                  </a:schemeClr>
                </a:solidFill>
              </a:rPr>
              <a:t>szervezés rugalmasságot ad 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az időbeosztásban </a:t>
            </a:r>
            <a:endParaRPr lang="hu-HU" sz="1800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1800" i="1" dirty="0">
              <a:solidFill>
                <a:schemeClr val="accent6">
                  <a:lumMod val="75000"/>
                </a:schemeClr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Ha 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a célt elértük, </a:t>
            </a:r>
            <a:r>
              <a:rPr lang="hu-HU" sz="1800" b="1" i="1" dirty="0">
                <a:solidFill>
                  <a:schemeClr val="accent6">
                    <a:lumMod val="75000"/>
                  </a:schemeClr>
                </a:solidFill>
              </a:rPr>
              <a:t>újabb célokat 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kell kitűznünk. Mindig </a:t>
            </a: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feljebb, </a:t>
            </a:r>
            <a:r>
              <a:rPr lang="hu-HU" sz="1800" b="1" i="1" dirty="0" smtClean="0">
                <a:solidFill>
                  <a:schemeClr val="accent6">
                    <a:lumMod val="75000"/>
                  </a:schemeClr>
                </a:solidFill>
              </a:rPr>
              <a:t>ki </a:t>
            </a:r>
            <a:r>
              <a:rPr lang="hu-HU" sz="1800" b="1" i="1" dirty="0">
                <a:solidFill>
                  <a:schemeClr val="accent6">
                    <a:lumMod val="75000"/>
                  </a:schemeClr>
                </a:solidFill>
              </a:rPr>
              <a:t>kell szakadni a kényelmes megszokottság köréből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.  </a:t>
            </a:r>
            <a:endParaRPr lang="hu-HU" sz="1800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hu-HU" sz="1800" i="1" dirty="0">
              <a:solidFill>
                <a:schemeClr val="accent6">
                  <a:lumMod val="75000"/>
                </a:schemeClr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Mit tegyünk, amikor már tudjuk, mi a fontos, de mégsem tesszük </a:t>
            </a: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meg?  </a:t>
            </a:r>
            <a:r>
              <a:rPr lang="hu-HU" sz="1800" b="1" i="1" dirty="0" smtClean="0">
                <a:solidFill>
                  <a:schemeClr val="accent6">
                    <a:lumMod val="75000"/>
                  </a:schemeClr>
                </a:solidFill>
              </a:rPr>
              <a:t>Önfegyelemre van szükségünk a végrehajtáshoz. Bátorságra is, hogy a nem fontosakra nemet tudjunk mondani. Gondoljuk át a célt még egyszer: </a:t>
            </a:r>
          </a:p>
          <a:p>
            <a:pPr marL="914400" lvl="2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1600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914400" lvl="2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Tényleg 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fontos-e nekem </a:t>
            </a: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az a cél és miért? </a:t>
            </a:r>
            <a:r>
              <a:rPr lang="hu-HU" sz="1800" b="1" i="1" dirty="0" smtClean="0">
                <a:solidFill>
                  <a:schemeClr val="accent6">
                    <a:lumMod val="75000"/>
                  </a:schemeClr>
                </a:solidFill>
              </a:rPr>
              <a:t>Mit veszítek</a:t>
            </a:r>
            <a:r>
              <a:rPr lang="hu-HU" sz="1800" b="1" i="1" dirty="0">
                <a:solidFill>
                  <a:schemeClr val="accent6">
                    <a:lumMod val="75000"/>
                  </a:schemeClr>
                </a:solidFill>
              </a:rPr>
              <a:t>, ha nem teszem </a:t>
            </a:r>
            <a:r>
              <a:rPr lang="hu-HU" sz="1800" b="1" i="1" dirty="0" smtClean="0">
                <a:solidFill>
                  <a:schemeClr val="accent6">
                    <a:lumMod val="75000"/>
                  </a:schemeClr>
                </a:solidFill>
              </a:rPr>
              <a:t>meg?</a:t>
            </a:r>
          </a:p>
          <a:p>
            <a:pPr marL="914400" lvl="2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Valóban ez az a cél, amely nagyon kedvező változást hozna a magánéletemben vagy a munkámban? </a:t>
            </a:r>
          </a:p>
          <a:p>
            <a:pPr marL="914400" lvl="2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Félek valamitől? Milyen akadályok várhatóak? </a:t>
            </a:r>
          </a:p>
          <a:p>
            <a:pPr marL="914400" lvl="2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Egyensúlyban vannak-e a szerepeim (pl. </a:t>
            </a:r>
            <a:r>
              <a:rPr lang="hu-HU" sz="1800" i="1" dirty="0" err="1" smtClean="0">
                <a:solidFill>
                  <a:schemeClr val="accent6">
                    <a:lumMod val="75000"/>
                  </a:schemeClr>
                </a:solidFill>
              </a:rPr>
              <a:t>munka-család-egészség</a:t>
            </a: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)? </a:t>
            </a:r>
          </a:p>
          <a:p>
            <a:pPr marL="914400" lvl="2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Esetleg rossz az ütemezés? </a:t>
            </a:r>
            <a:endParaRPr lang="hu-HU" sz="1800" dirty="0"/>
          </a:p>
        </p:txBody>
      </p:sp>
    </p:spTree>
    <p:extLst>
      <p:ext uri="{BB962C8B-B14F-4D97-AF65-F5344CB8AC3E}">
        <p14:creationId xmlns:p14="http://schemas.microsoft.com/office/powerpoint/2010/main" val="42279677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123568"/>
            <a:ext cx="10515600" cy="1013254"/>
          </a:xfrm>
        </p:spPr>
        <p:txBody>
          <a:bodyPr>
            <a:normAutofit fontScale="90000"/>
          </a:bodyPr>
          <a:lstStyle/>
          <a:p>
            <a:pPr algn="ctr"/>
            <a:r>
              <a:rPr lang="hu-HU" sz="4000" b="1" i="1" dirty="0" smtClean="0">
                <a:solidFill>
                  <a:srgbClr val="C00000"/>
                </a:solidFill>
              </a:rPr>
              <a:t>A következő három szokás</a:t>
            </a:r>
            <a:r>
              <a:rPr lang="hu-HU" b="1" i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hu-HU" b="1" i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hu-HU" sz="3100" i="1" dirty="0" smtClean="0">
                <a:solidFill>
                  <a:schemeClr val="accent6">
                    <a:lumMod val="75000"/>
                  </a:schemeClr>
                </a:solidFill>
              </a:rPr>
              <a:t>Kölcsönös </a:t>
            </a:r>
            <a:r>
              <a:rPr lang="hu-HU" sz="3100" i="1" dirty="0">
                <a:solidFill>
                  <a:schemeClr val="accent6">
                    <a:lumMod val="75000"/>
                  </a:schemeClr>
                </a:solidFill>
              </a:rPr>
              <a:t>függőség </a:t>
            </a:r>
            <a:r>
              <a:rPr lang="hu-HU" sz="3100" i="1" dirty="0" smtClean="0">
                <a:solidFill>
                  <a:schemeClr val="accent6">
                    <a:lumMod val="75000"/>
                  </a:schemeClr>
                </a:solidFill>
              </a:rPr>
              <a:t>másoktól: csapat szint – közös győzelem</a:t>
            </a:r>
            <a:endParaRPr lang="hu-HU" sz="3100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48640" y="1593669"/>
            <a:ext cx="11364686" cy="5264331"/>
          </a:xfrm>
        </p:spPr>
        <p:txBody>
          <a:bodyPr>
            <a:normAutofit/>
          </a:bodyPr>
          <a:lstStyle/>
          <a:p>
            <a:pPr marL="0" indent="0">
              <a:spcBef>
                <a:spcPct val="0"/>
              </a:spcBef>
              <a:buNone/>
            </a:pPr>
            <a:r>
              <a:rPr lang="hu-HU" sz="1800" b="1" i="1" dirty="0" smtClean="0">
                <a:solidFill>
                  <a:schemeClr val="accent6">
                    <a:lumMod val="75000"/>
                  </a:schemeClr>
                </a:solidFill>
              </a:rPr>
              <a:t>Kulcsszavak</a:t>
            </a: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: csapatmunka, problémamegoldás, kreativitás, kommunikáció, elemző képesség</a:t>
            </a:r>
          </a:p>
          <a:p>
            <a:pPr marL="0" indent="0">
              <a:spcBef>
                <a:spcPct val="0"/>
              </a:spcBef>
              <a:buNone/>
            </a:pPr>
            <a:endParaRPr lang="hu-HU" sz="1800" i="1" u="sng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hu-HU" sz="1800" b="1" i="1" u="sng" dirty="0" smtClean="0">
                <a:solidFill>
                  <a:schemeClr val="accent6">
                    <a:lumMod val="75000"/>
                  </a:schemeClr>
                </a:solidFill>
              </a:rPr>
              <a:t>Negyedik </a:t>
            </a:r>
            <a:r>
              <a:rPr lang="hu-HU" sz="1800" b="1" i="1" u="sng" dirty="0">
                <a:solidFill>
                  <a:schemeClr val="accent6">
                    <a:lumMod val="75000"/>
                  </a:schemeClr>
                </a:solidFill>
              </a:rPr>
              <a:t>szokás: Gondolkodj </a:t>
            </a:r>
            <a:r>
              <a:rPr lang="hu-HU" sz="1800" b="1" i="1" u="sng" dirty="0" err="1" smtClean="0">
                <a:solidFill>
                  <a:schemeClr val="accent6">
                    <a:lumMod val="75000"/>
                  </a:schemeClr>
                </a:solidFill>
              </a:rPr>
              <a:t>nyer-nyerben</a:t>
            </a:r>
            <a:r>
              <a:rPr lang="hu-HU" sz="1800" b="1" i="1" u="sng" dirty="0" smtClean="0">
                <a:solidFill>
                  <a:schemeClr val="accent6">
                    <a:lumMod val="75000"/>
                  </a:schemeClr>
                </a:solidFill>
              </a:rPr>
              <a:t>!</a:t>
            </a:r>
          </a:p>
          <a:p>
            <a:pPr marL="0" indent="0">
              <a:spcBef>
                <a:spcPct val="0"/>
              </a:spcBef>
              <a:buNone/>
            </a:pPr>
            <a:endParaRPr lang="hu-HU" sz="1800" b="1" i="1" u="sng" dirty="0">
              <a:solidFill>
                <a:schemeClr val="accent6">
                  <a:lumMod val="75000"/>
                </a:schemeClr>
              </a:solidFill>
            </a:endParaRPr>
          </a:p>
          <a:p>
            <a:pPr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A 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megoldások kölcsönösen </a:t>
            </a: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előnyösek.</a:t>
            </a:r>
            <a:endParaRPr lang="hu-HU" sz="1800" i="1" dirty="0">
              <a:solidFill>
                <a:schemeClr val="accent6">
                  <a:lumMod val="75000"/>
                </a:schemeClr>
              </a:solidFill>
            </a:endParaRPr>
          </a:p>
          <a:p>
            <a:pPr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Együttműködés, 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nem pedig </a:t>
            </a: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versengés.</a:t>
            </a:r>
            <a:endParaRPr lang="hu-HU" sz="1800" i="1" dirty="0">
              <a:solidFill>
                <a:schemeClr val="accent6">
                  <a:lumMod val="75000"/>
                </a:schemeClr>
              </a:solidFill>
            </a:endParaRPr>
          </a:p>
          <a:p>
            <a:pPr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Egyik ember sikere nem feltétlenül jelenti a másik ember kárát.</a:t>
            </a:r>
          </a:p>
          <a:p>
            <a:pPr marL="0" indent="0">
              <a:spcBef>
                <a:spcPct val="0"/>
              </a:spcBef>
              <a:buNone/>
            </a:pPr>
            <a:endParaRPr lang="hu-HU" sz="1800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hu-HU" sz="1800" b="1" i="1" u="sng" dirty="0">
                <a:solidFill>
                  <a:schemeClr val="accent6">
                    <a:lumMod val="75000"/>
                  </a:schemeClr>
                </a:solidFill>
              </a:rPr>
              <a:t>Ötödik szokás: Először érts, aztán értesd meg </a:t>
            </a:r>
            <a:r>
              <a:rPr lang="hu-HU" sz="1800" b="1" i="1" u="sng" dirty="0" smtClean="0">
                <a:solidFill>
                  <a:schemeClr val="accent6">
                    <a:lumMod val="75000"/>
                  </a:schemeClr>
                </a:solidFill>
              </a:rPr>
              <a:t>magad!</a:t>
            </a:r>
            <a:endParaRPr lang="hu-HU" sz="1800" b="1" i="1" u="sng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spcBef>
                <a:spcPct val="0"/>
              </a:spcBef>
              <a:buNone/>
            </a:pPr>
            <a:endParaRPr lang="hu-HU" sz="1800" i="1" dirty="0">
              <a:solidFill>
                <a:schemeClr val="accent6">
                  <a:lumMod val="75000"/>
                </a:schemeClr>
              </a:solidFill>
            </a:endParaRPr>
          </a:p>
          <a:p>
            <a:pPr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Empatikus odafigyelés: a megértés szándékával hallgasd a másikat.</a:t>
            </a:r>
          </a:p>
          <a:p>
            <a:pPr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Ne csak a füleddel hallgasd, hanem a szemeddel és a füleddel is.</a:t>
            </a:r>
          </a:p>
          <a:p>
            <a:pPr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Különbségek ellenére tudjunk együttműködni.</a:t>
            </a:r>
          </a:p>
          <a:p>
            <a:pPr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Váljunk képessé a mély kommunikációra.</a:t>
            </a:r>
          </a:p>
          <a:p>
            <a:pPr>
              <a:spcBef>
                <a:spcPct val="0"/>
              </a:spcBef>
              <a:buFont typeface="Wingdings" panose="05000000000000000000" pitchFamily="2" charset="2"/>
              <a:buChar char="ü"/>
            </a:pPr>
            <a:endParaRPr lang="hu-HU" sz="1800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lnSpc>
                <a:spcPct val="110000"/>
              </a:lnSpc>
              <a:spcBef>
                <a:spcPct val="0"/>
              </a:spcBef>
              <a:buNone/>
            </a:pPr>
            <a:r>
              <a:rPr lang="hu-HU" sz="1800" b="1" i="1" u="sng" dirty="0">
                <a:solidFill>
                  <a:schemeClr val="accent6">
                    <a:lumMod val="75000"/>
                  </a:schemeClr>
                </a:solidFill>
              </a:rPr>
              <a:t>Hatodik szokás: Teremts szinergiát!</a:t>
            </a:r>
          </a:p>
          <a:p>
            <a:pPr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A különbségek </a:t>
            </a: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tisztelete. Erősségek 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összefogása a gyengeségek ellensúlyozására.</a:t>
            </a:r>
          </a:p>
          <a:p>
            <a:pPr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Az egész több</a:t>
            </a: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, mint 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a részek összege.</a:t>
            </a:r>
          </a:p>
          <a:p>
            <a:pPr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Alkotó együttműködés.</a:t>
            </a:r>
          </a:p>
          <a:p>
            <a:pPr>
              <a:spcBef>
                <a:spcPct val="0"/>
              </a:spcBef>
              <a:buFont typeface="Wingdings" panose="05000000000000000000" pitchFamily="2" charset="2"/>
              <a:buChar char="ü"/>
            </a:pPr>
            <a:endParaRPr lang="hu-HU" sz="1800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spcBef>
                <a:spcPct val="0"/>
              </a:spcBef>
              <a:buFont typeface="Wingdings" panose="05000000000000000000" pitchFamily="2" charset="2"/>
              <a:buChar char="ü"/>
            </a:pPr>
            <a:endParaRPr lang="hu-HU" sz="1800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spcBef>
                <a:spcPct val="0"/>
              </a:spcBef>
              <a:buNone/>
            </a:pPr>
            <a:endParaRPr lang="hu-HU" sz="1800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spcBef>
                <a:spcPct val="0"/>
              </a:spcBef>
              <a:buNone/>
            </a:pPr>
            <a:endParaRPr lang="hu-HU" sz="1800" i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16205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135925"/>
            <a:ext cx="10515600" cy="767045"/>
          </a:xfrm>
        </p:spPr>
        <p:txBody>
          <a:bodyPr>
            <a:normAutofit fontScale="90000"/>
          </a:bodyPr>
          <a:lstStyle/>
          <a:p>
            <a:pPr algn="ctr"/>
            <a:r>
              <a:rPr lang="hu-HU" b="1" i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hu-HU" b="1" i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hu-HU" b="1" i="1" dirty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hu-HU" b="1" i="1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hu-HU" b="1" i="1" dirty="0" smtClean="0">
                <a:solidFill>
                  <a:srgbClr val="C00000"/>
                </a:solidFill>
              </a:rPr>
              <a:t>A hetedik szokás</a:t>
            </a:r>
            <a:r>
              <a:rPr lang="hu-HU" b="1" i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hu-HU" b="1" i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hu-HU" sz="3100" i="1" dirty="0" smtClean="0">
                <a:solidFill>
                  <a:schemeClr val="accent6">
                    <a:lumMod val="75000"/>
                  </a:schemeClr>
                </a:solidFill>
              </a:rPr>
              <a:t>A szokások összefoglalása, átölelése</a:t>
            </a:r>
            <a:r>
              <a:rPr lang="hu-HU" b="1" i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hu-HU" b="1" i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hu-HU" b="1" i="1" dirty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hu-HU" b="1" i="1" dirty="0">
                <a:solidFill>
                  <a:schemeClr val="accent6">
                    <a:lumMod val="75000"/>
                  </a:schemeClr>
                </a:solidFill>
              </a:rPr>
            </a:br>
            <a:endParaRPr lang="hu-HU" sz="28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348741"/>
            <a:ext cx="8331926" cy="3063240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ü"/>
            </a:pPr>
            <a:endParaRPr lang="hu-HU" sz="1800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lnSpc>
                <a:spcPct val="110000"/>
              </a:lnSpc>
              <a:spcBef>
                <a:spcPct val="0"/>
              </a:spcBef>
              <a:buNone/>
            </a:pPr>
            <a:r>
              <a:rPr lang="hu-HU" sz="1800" b="1" i="1" u="sng" dirty="0" smtClean="0">
                <a:solidFill>
                  <a:schemeClr val="accent6">
                    <a:lumMod val="75000"/>
                  </a:schemeClr>
                </a:solidFill>
              </a:rPr>
              <a:t>Hetedik szokás:  Élezd </a:t>
            </a:r>
            <a:r>
              <a:rPr lang="hu-HU" sz="1800" b="1" i="1" u="sng" dirty="0">
                <a:solidFill>
                  <a:schemeClr val="accent6">
                    <a:lumMod val="75000"/>
                  </a:schemeClr>
                </a:solidFill>
              </a:rPr>
              <a:t>meg a </a:t>
            </a:r>
            <a:r>
              <a:rPr lang="hu-HU" sz="1800" b="1" i="1" u="sng" dirty="0" smtClean="0">
                <a:solidFill>
                  <a:schemeClr val="accent6">
                    <a:lumMod val="75000"/>
                  </a:schemeClr>
                </a:solidFill>
              </a:rPr>
              <a:t>fűrészt! </a:t>
            </a:r>
          </a:p>
          <a:p>
            <a:pPr marL="0" indent="0">
              <a:lnSpc>
                <a:spcPct val="110000"/>
              </a:lnSpc>
              <a:spcBef>
                <a:spcPct val="0"/>
              </a:spcBef>
              <a:buNone/>
            </a:pPr>
            <a:endParaRPr lang="hu-HU" sz="1800" b="1" i="1" u="sng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Tanuljunk 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meg </a:t>
            </a: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lazítani.</a:t>
            </a:r>
            <a:endParaRPr lang="hu-HU" sz="1800" i="1" dirty="0">
              <a:solidFill>
                <a:schemeClr val="accent6">
                  <a:lumMod val="75000"/>
                </a:schemeClr>
              </a:solidFill>
            </a:endParaRPr>
          </a:p>
          <a:p>
            <a:pPr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Önmegújítás négy dimenzióban:</a:t>
            </a:r>
          </a:p>
          <a:p>
            <a:pPr lvl="1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Fizikai - test: sport, táplálkozás, stressz kezelés</a:t>
            </a:r>
          </a:p>
          <a:p>
            <a:pPr lvl="1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Értelmi - ész: olvasás, tanulás, tervezés, írás, élmények</a:t>
            </a:r>
          </a:p>
          <a:p>
            <a:pPr lvl="1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Lelki - lélek: hit, értékek tisztázása, elmélkedés, kapcsolat a természettel</a:t>
            </a:r>
          </a:p>
          <a:p>
            <a:pPr lvl="1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Társas - szív: család, barátok, szerelem, empátia, belső biztonság, együttműködés</a:t>
            </a:r>
            <a:endParaRPr lang="hu-HU" dirty="0" smtClean="0"/>
          </a:p>
          <a:p>
            <a:endParaRPr lang="hu-HU" dirty="0" smtClean="0"/>
          </a:p>
          <a:p>
            <a:endParaRPr lang="hu-HU" dirty="0"/>
          </a:p>
        </p:txBody>
      </p:sp>
      <p:sp>
        <p:nvSpPr>
          <p:cNvPr id="4" name="Szövegdoboz 3"/>
          <p:cNvSpPr txBox="1"/>
          <p:nvPr/>
        </p:nvSpPr>
        <p:spPr>
          <a:xfrm>
            <a:off x="2766060" y="4583430"/>
            <a:ext cx="873252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i="1" dirty="0" smtClean="0">
                <a:solidFill>
                  <a:schemeClr val="accent6">
                    <a:lumMod val="75000"/>
                  </a:schemeClr>
                </a:solidFill>
              </a:rPr>
              <a:t>Köszönjük a figyelmet! </a:t>
            </a:r>
          </a:p>
          <a:p>
            <a:r>
              <a:rPr lang="hu-HU" sz="2400" i="1" dirty="0" smtClean="0">
                <a:solidFill>
                  <a:schemeClr val="accent6">
                    <a:lumMod val="75000"/>
                  </a:schemeClr>
                </a:solidFill>
              </a:rPr>
              <a:t>A </a:t>
            </a:r>
            <a:r>
              <a:rPr lang="hu-HU" sz="2400" i="1" dirty="0">
                <a:solidFill>
                  <a:schemeClr val="accent6">
                    <a:lumMod val="75000"/>
                  </a:schemeClr>
                </a:solidFill>
              </a:rPr>
              <a:t>3. szokáshoz tartozó játék-kérdések a világítótornyon elhelyezett tartóban találhatóak. A megoldásokat a piros dobozba kérjük </a:t>
            </a:r>
            <a:r>
              <a:rPr lang="hu-HU" sz="2400" i="1" dirty="0" smtClean="0">
                <a:solidFill>
                  <a:schemeClr val="accent6">
                    <a:lumMod val="75000"/>
                  </a:schemeClr>
                </a:solidFill>
              </a:rPr>
              <a:t>bedobni 2018. január 31-ig.</a:t>
            </a:r>
          </a:p>
          <a:p>
            <a:r>
              <a:rPr lang="hu-HU" sz="2400" i="1" dirty="0" smtClean="0">
                <a:solidFill>
                  <a:schemeClr val="accent6">
                    <a:lumMod val="75000"/>
                  </a:schemeClr>
                </a:solidFill>
              </a:rPr>
              <a:t>Jó </a:t>
            </a:r>
            <a:r>
              <a:rPr lang="hu-HU" sz="2400" i="1" dirty="0">
                <a:solidFill>
                  <a:schemeClr val="accent6">
                    <a:lumMod val="75000"/>
                  </a:schemeClr>
                </a:solidFill>
              </a:rPr>
              <a:t>elmélyülést kívánunk </a:t>
            </a:r>
            <a:r>
              <a:rPr lang="hu-HU" sz="2400" i="1" dirty="0" smtClean="0">
                <a:solidFill>
                  <a:schemeClr val="accent6">
                    <a:lumMod val="75000"/>
                  </a:schemeClr>
                </a:solidFill>
              </a:rPr>
              <a:t>Nektek!  </a:t>
            </a:r>
            <a:endParaRPr lang="hu-HU" sz="2400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5" name="Kép 4" descr="Kör gombok. Fény lámpa ikonok. Lámpa izzó fogaskerekű gear szimbólumok. Idea és a siker jele. Zökkenőmentes négyzetek textúra. Vektor Stock fotó - 41891587"/>
          <p:cNvPicPr/>
          <p:nvPr/>
        </p:nvPicPr>
        <p:blipFill rotWithShape="1"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3856" t="54038" r="7664" b="7298"/>
          <a:stretch/>
        </p:blipFill>
        <p:spPr bwMode="auto">
          <a:xfrm>
            <a:off x="662940" y="4673327"/>
            <a:ext cx="1868170" cy="1781175"/>
          </a:xfrm>
          <a:prstGeom prst="flowChartConnector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8670098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185352"/>
            <a:ext cx="10515600" cy="469556"/>
          </a:xfrm>
        </p:spPr>
        <p:txBody>
          <a:bodyPr>
            <a:noAutofit/>
          </a:bodyPr>
          <a:lstStyle/>
          <a:p>
            <a:pPr algn="ctr"/>
            <a:r>
              <a:rPr lang="hu-HU" sz="4000" b="1" i="1" dirty="0" smtClean="0">
                <a:solidFill>
                  <a:srgbClr val="C00000"/>
                </a:solidFill>
              </a:rPr>
              <a:t>Időrablók</a:t>
            </a:r>
            <a:endParaRPr lang="hu-HU" sz="4000" dirty="0">
              <a:solidFill>
                <a:srgbClr val="C0000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11015" y="840259"/>
            <a:ext cx="11734799" cy="5869460"/>
          </a:xfrm>
        </p:spPr>
        <p:txBody>
          <a:bodyPr>
            <a:no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A túlhajszoltság fő okai </a:t>
            </a: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saját 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lelki életünkből fakadnak</a:t>
            </a: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: </a:t>
            </a:r>
            <a:r>
              <a:rPr lang="hu-HU" sz="1800" b="1" i="1" u="sng" dirty="0">
                <a:solidFill>
                  <a:schemeClr val="accent6">
                    <a:lumMod val="75000"/>
                  </a:schemeClr>
                </a:solidFill>
              </a:rPr>
              <a:t>a szétszórtság, a stressz és a </a:t>
            </a:r>
            <a:r>
              <a:rPr lang="hu-HU" sz="1800" b="1" i="1" u="sng" dirty="0" smtClean="0">
                <a:solidFill>
                  <a:schemeClr val="accent6">
                    <a:lumMod val="75000"/>
                  </a:schemeClr>
                </a:solidFill>
              </a:rPr>
              <a:t>kedvetlenség - fő időrablók.</a:t>
            </a:r>
            <a:endParaRPr lang="hu-HU" sz="1800" b="1" i="1" u="sng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Szűrőink 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rosszul működnek, minden új ingerre </a:t>
            </a: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rácuppanunk. Minden 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ingerre kevesebb idő jut, </a:t>
            </a:r>
            <a:r>
              <a:rPr lang="hu-HU" sz="1800" b="1" i="1" dirty="0">
                <a:solidFill>
                  <a:schemeClr val="accent6">
                    <a:lumMod val="75000"/>
                  </a:schemeClr>
                </a:solidFill>
              </a:rPr>
              <a:t>szétszórttá </a:t>
            </a:r>
            <a:r>
              <a:rPr lang="hu-HU" sz="1800" b="1" i="1" dirty="0" smtClean="0">
                <a:solidFill>
                  <a:schemeClr val="accent6">
                    <a:lumMod val="75000"/>
                  </a:schemeClr>
                </a:solidFill>
              </a:rPr>
              <a:t>válunk</a:t>
            </a: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. Nem 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tudunk egyetlen dologgal huzamosabban </a:t>
            </a: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foglalkozni és nem tudjuk eredeti tervünket megvalósítani.  </a:t>
            </a:r>
            <a:endParaRPr lang="hu-HU" sz="1800" i="1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A legkisebb 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szünetbe is igyekszünk valamilyen aktivitást (telefon, </a:t>
            </a:r>
            <a:r>
              <a:rPr lang="hu-HU" sz="1800" i="1" dirty="0" err="1">
                <a:solidFill>
                  <a:schemeClr val="accent6">
                    <a:lumMod val="75000"/>
                  </a:schemeClr>
                </a:solidFill>
              </a:rPr>
              <a:t>sms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) belezsúfolni</a:t>
            </a: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. </a:t>
            </a:r>
            <a:r>
              <a:rPr lang="hu-HU" sz="1800" b="1" i="1" dirty="0" smtClean="0">
                <a:solidFill>
                  <a:schemeClr val="accent6">
                    <a:lumMod val="75000"/>
                  </a:schemeClr>
                </a:solidFill>
              </a:rPr>
              <a:t>Már </a:t>
            </a:r>
            <a:r>
              <a:rPr lang="hu-HU" sz="1800" b="1" i="1" dirty="0">
                <a:solidFill>
                  <a:schemeClr val="accent6">
                    <a:lumMod val="75000"/>
                  </a:schemeClr>
                </a:solidFill>
              </a:rPr>
              <a:t>csak gyorsan vagyunk képesek élni. </a:t>
            </a: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Ez az 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örökös készenlét csökkenti </a:t>
            </a: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erőnket. Ha 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nem keletkeznek maguktól </a:t>
            </a:r>
            <a:r>
              <a:rPr lang="hu-HU" sz="1800" b="1" i="1" dirty="0">
                <a:solidFill>
                  <a:schemeClr val="accent6">
                    <a:lumMod val="75000"/>
                  </a:schemeClr>
                </a:solidFill>
              </a:rPr>
              <a:t>üres járatok, meg kell teremteni </a:t>
            </a:r>
            <a:r>
              <a:rPr lang="hu-HU" sz="1800" b="1" i="1" dirty="0" smtClean="0">
                <a:solidFill>
                  <a:schemeClr val="accent6">
                    <a:lumMod val="75000"/>
                  </a:schemeClr>
                </a:solidFill>
              </a:rPr>
              <a:t>azokat</a:t>
            </a: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: kerti 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munka, zene, 1 óra </a:t>
            </a: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elérhetetlenség, beszélgetések, napi rituálék bevezetése. 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Olyan </a:t>
            </a:r>
            <a:r>
              <a:rPr lang="hu-HU" sz="1800" b="1" i="1" dirty="0">
                <a:solidFill>
                  <a:schemeClr val="accent6">
                    <a:lumMod val="75000"/>
                  </a:schemeClr>
                </a:solidFill>
              </a:rPr>
              <a:t>ráérős tevékenységet 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végezzünk, </a:t>
            </a:r>
            <a:r>
              <a:rPr lang="hu-HU" sz="1800" b="1" i="1" dirty="0">
                <a:solidFill>
                  <a:schemeClr val="accent6">
                    <a:lumMod val="75000"/>
                  </a:schemeClr>
                </a:solidFill>
              </a:rPr>
              <a:t>amelyek kizárólag önmagunk miatt érdekelnek</a:t>
            </a:r>
            <a:r>
              <a:rPr lang="hu-HU" sz="1800" b="1" i="1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A ”</a:t>
            </a:r>
            <a:r>
              <a:rPr lang="hu-HU" sz="1800" b="1" i="1" dirty="0" err="1" smtClean="0">
                <a:solidFill>
                  <a:schemeClr val="accent6">
                    <a:lumMod val="75000"/>
                  </a:schemeClr>
                </a:solidFill>
              </a:rPr>
              <a:t>multitasking</a:t>
            </a:r>
            <a:r>
              <a:rPr lang="hu-HU" sz="1800" b="1" i="1" dirty="0" smtClean="0">
                <a:solidFill>
                  <a:schemeClr val="accent6">
                    <a:lumMod val="75000"/>
                  </a:schemeClr>
                </a:solidFill>
              </a:rPr>
              <a:t>” gyakorlása valójában az időelvesztegetése</a:t>
            </a: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. Két tudatos tevékenység között nem 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létezhet </a:t>
            </a: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megosztott 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figyelem. Valójában figyelmünk ide-oda ugrál, </a:t>
            </a:r>
            <a:r>
              <a:rPr lang="hu-HU" sz="1800" b="1" i="1" dirty="0">
                <a:solidFill>
                  <a:schemeClr val="accent6">
                    <a:lumMod val="75000"/>
                  </a:schemeClr>
                </a:solidFill>
              </a:rPr>
              <a:t>elveszítjük a fókusz pontot és a rendszerlátást az adott feladatokban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. </a:t>
            </a: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Így 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teljesítőképességünk romlik. </a:t>
            </a:r>
            <a:endParaRPr lang="hu-HU" sz="1800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A stresszt általában azzal magyarázzuk, hogy ”kevés az időnk”. De ellenkezőleg: nem azért kerülünk stresszhelyzetbe, mert nincs időnk, </a:t>
            </a:r>
            <a:r>
              <a:rPr lang="hu-HU" sz="1800" b="1" i="1" dirty="0">
                <a:solidFill>
                  <a:schemeClr val="accent6">
                    <a:lumMod val="75000"/>
                  </a:schemeClr>
                </a:solidFill>
              </a:rPr>
              <a:t>hanem nincs időnk, mert </a:t>
            </a:r>
            <a:r>
              <a:rPr lang="hu-HU" sz="1800" b="1" i="1" dirty="0" err="1">
                <a:solidFill>
                  <a:schemeClr val="accent6">
                    <a:lumMod val="75000"/>
                  </a:schemeClr>
                </a:solidFill>
              </a:rPr>
              <a:t>stresszelünk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, hogy </a:t>
            </a:r>
            <a:r>
              <a:rPr lang="hu-HU" sz="1800" b="1" i="1" dirty="0">
                <a:solidFill>
                  <a:schemeClr val="accent6">
                    <a:lumMod val="75000"/>
                  </a:schemeClr>
                </a:solidFill>
              </a:rPr>
              <a:t>nem tudjuk kontrollálni az időt és nem készülünk el időben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. Ilyenkor elaprózzuk az erőnket, hibákat ejtünk. </a:t>
            </a: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A </a:t>
            </a:r>
            <a:r>
              <a:rPr lang="hu-HU" sz="1800" b="1" i="1" dirty="0">
                <a:solidFill>
                  <a:schemeClr val="accent6">
                    <a:lumMod val="75000"/>
                  </a:schemeClr>
                </a:solidFill>
              </a:rPr>
              <a:t>megoldás egyszerű: a sport, testmozgás 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normalizálja a stressz hormonok szintjét és újra összpontosítani tudunk.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Ha nincs </a:t>
            </a:r>
            <a:r>
              <a:rPr lang="hu-HU" sz="1800" b="1" i="1" dirty="0">
                <a:solidFill>
                  <a:schemeClr val="accent6">
                    <a:lumMod val="75000"/>
                  </a:schemeClr>
                </a:solidFill>
              </a:rPr>
              <a:t>motiváció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, akkor oda a figyelem. </a:t>
            </a:r>
            <a:r>
              <a:rPr lang="hu-HU" sz="1800" b="1" i="1" dirty="0">
                <a:solidFill>
                  <a:schemeClr val="accent6">
                    <a:lumMod val="75000"/>
                  </a:schemeClr>
                </a:solidFill>
              </a:rPr>
              <a:t>Ha életünkben csak örömtelen feladatokat látunk, akkor nem tudunk hatékonyan teljesíteni. 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Nem mindig működik az önkontrollunk; sok rövidtávú jutalom reményében nem tudunk lemondani dolgokról, amelyek elterelik figyelmünket a lényeges feladatainktól.</a:t>
            </a:r>
          </a:p>
          <a:p>
            <a:pPr marL="0" indent="0">
              <a:lnSpc>
                <a:spcPct val="110000"/>
              </a:lnSpc>
              <a:buNone/>
            </a:pPr>
            <a:endParaRPr lang="hu-HU" sz="1800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lnSpc>
                <a:spcPct val="110000"/>
              </a:lnSpc>
              <a:buNone/>
            </a:pPr>
            <a:endParaRPr lang="hu-HU" sz="1800" i="1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lnSpc>
                <a:spcPct val="110000"/>
              </a:lnSpc>
              <a:buNone/>
            </a:pPr>
            <a:endParaRPr lang="hu-HU" sz="1800" i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04552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276859"/>
          </a:xfrm>
        </p:spPr>
        <p:txBody>
          <a:bodyPr>
            <a:normAutofit/>
          </a:bodyPr>
          <a:lstStyle/>
          <a:p>
            <a:pPr algn="ctr"/>
            <a:r>
              <a:rPr lang="hu-HU" sz="4000" b="1" i="1" dirty="0" smtClean="0">
                <a:solidFill>
                  <a:srgbClr val="C00000"/>
                </a:solidFill>
              </a:rPr>
              <a:t>Az első három szokás</a:t>
            </a:r>
            <a:r>
              <a:rPr lang="hu-HU" dirty="0"/>
              <a:t/>
            </a:r>
            <a:br>
              <a:rPr lang="hu-HU" dirty="0"/>
            </a:br>
            <a:r>
              <a:rPr lang="hu-HU" sz="2800" i="1" dirty="0" smtClean="0">
                <a:solidFill>
                  <a:schemeClr val="accent6">
                    <a:lumMod val="75000"/>
                  </a:schemeClr>
                </a:solidFill>
              </a:rPr>
              <a:t>Függőségi  viszonyból való kilépés </a:t>
            </a:r>
            <a:endParaRPr lang="hu-HU" sz="2800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Tartalom helye 4"/>
          <p:cNvSpPr>
            <a:spLocks noGrp="1"/>
          </p:cNvSpPr>
          <p:nvPr>
            <p:ph idx="1"/>
          </p:nvPr>
        </p:nvSpPr>
        <p:spPr>
          <a:xfrm>
            <a:off x="838199" y="4728754"/>
            <a:ext cx="7502611" cy="1960280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lang="hu-HU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hu-HU" sz="7200" b="1" i="1" u="sng" dirty="0" smtClean="0">
                <a:solidFill>
                  <a:schemeClr val="accent6">
                    <a:lumMod val="75000"/>
                  </a:schemeClr>
                </a:solidFill>
              </a:rPr>
              <a:t>Első </a:t>
            </a:r>
            <a:r>
              <a:rPr lang="hu-HU" sz="7200" b="1" i="1" u="sng" dirty="0">
                <a:solidFill>
                  <a:schemeClr val="accent6">
                    <a:lumMod val="75000"/>
                  </a:schemeClr>
                </a:solidFill>
              </a:rPr>
              <a:t>szokás: Légy proaktív! </a:t>
            </a:r>
            <a:endParaRPr lang="hu-HU" sz="7200" b="1" i="1" u="sng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hu-HU" sz="7200" b="1" i="1" u="sng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hu-HU" sz="7200" i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hu-HU" sz="7200" i="1" dirty="0">
                <a:solidFill>
                  <a:schemeClr val="accent6">
                    <a:lumMod val="75000"/>
                  </a:schemeClr>
                </a:solidFill>
              </a:rPr>
              <a:t>Felvállalod a döntéseid, a cselekedeteid következményeit.</a:t>
            </a:r>
          </a:p>
          <a:p>
            <a:pPr marL="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hu-HU" sz="7200" i="1" dirty="0">
                <a:solidFill>
                  <a:schemeClr val="accent6">
                    <a:lumMod val="75000"/>
                  </a:schemeClr>
                </a:solidFill>
              </a:rPr>
              <a:t>Az átlagember mindig mást tesz felelőssé, rámutat a hibásra. </a:t>
            </a:r>
            <a:r>
              <a:rPr lang="hu-HU" sz="7200" i="1" dirty="0" smtClean="0">
                <a:solidFill>
                  <a:schemeClr val="accent6">
                    <a:lumMod val="75000"/>
                  </a:schemeClr>
                </a:solidFill>
              </a:rPr>
              <a:t>Figyeld </a:t>
            </a:r>
            <a:r>
              <a:rPr lang="hu-HU" sz="7200" i="1" dirty="0">
                <a:solidFill>
                  <a:schemeClr val="accent6">
                    <a:lumMod val="75000"/>
                  </a:schemeClr>
                </a:solidFill>
              </a:rPr>
              <a:t>csak a </a:t>
            </a:r>
            <a:r>
              <a:rPr lang="hu-HU" sz="7200" i="1" dirty="0" smtClean="0">
                <a:solidFill>
                  <a:schemeClr val="accent6">
                    <a:lumMod val="75000"/>
                  </a:schemeClr>
                </a:solidFill>
              </a:rPr>
              <a:t>                       kezét: egy ujjal </a:t>
            </a:r>
            <a:r>
              <a:rPr lang="hu-HU" sz="7200" i="1" dirty="0">
                <a:solidFill>
                  <a:schemeClr val="accent6">
                    <a:lumMod val="75000"/>
                  </a:schemeClr>
                </a:solidFill>
              </a:rPr>
              <a:t>mutat előre a „hibásra</a:t>
            </a:r>
            <a:r>
              <a:rPr lang="hu-HU" sz="7200" i="1" dirty="0" smtClean="0">
                <a:solidFill>
                  <a:schemeClr val="accent6">
                    <a:lumMod val="75000"/>
                  </a:schemeClr>
                </a:solidFill>
              </a:rPr>
              <a:t>”, </a:t>
            </a:r>
            <a:r>
              <a:rPr lang="hu-HU" sz="7200" i="1" dirty="0">
                <a:solidFill>
                  <a:schemeClr val="accent6">
                    <a:lumMod val="75000"/>
                  </a:schemeClr>
                </a:solidFill>
              </a:rPr>
              <a:t>azonban három mutat vissza rá</a:t>
            </a:r>
            <a:r>
              <a:rPr lang="hu-HU" sz="7200" i="1" dirty="0" smtClean="0">
                <a:solidFill>
                  <a:schemeClr val="accent6">
                    <a:lumMod val="75000"/>
                  </a:schemeClr>
                </a:solidFill>
              </a:rPr>
              <a:t>. </a:t>
            </a:r>
            <a:r>
              <a:rPr lang="hu-HU" sz="7200" dirty="0" smtClean="0">
                <a:solidFill>
                  <a:schemeClr val="accent6">
                    <a:lumMod val="75000"/>
                  </a:schemeClr>
                </a:solidFill>
                <a:sym typeface="Wingdings" panose="05000000000000000000" pitchFamily="2" charset="2"/>
              </a:rPr>
              <a:t> </a:t>
            </a:r>
            <a:endParaRPr lang="hu-HU" sz="7200" dirty="0">
              <a:solidFill>
                <a:schemeClr val="accent6">
                  <a:lumMod val="75000"/>
                </a:schemeClr>
              </a:solidFill>
              <a:sym typeface="Wingdings" panose="05000000000000000000" pitchFamily="2" charset="2"/>
            </a:endParaRPr>
          </a:p>
          <a:p>
            <a:pPr marL="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hu-HU" sz="7200" i="1" dirty="0">
                <a:solidFill>
                  <a:schemeClr val="accent6">
                    <a:lumMod val="75000"/>
                  </a:schemeClr>
                </a:solidFill>
                <a:sym typeface="Wingdings" panose="05000000000000000000" pitchFamily="2" charset="2"/>
              </a:rPr>
              <a:t>Te vagy a felelős!</a:t>
            </a:r>
          </a:p>
          <a:p>
            <a:pPr>
              <a:buFont typeface="Wingdings" panose="05000000000000000000" pitchFamily="2" charset="2"/>
              <a:buChar char="ü"/>
            </a:pPr>
            <a:endParaRPr lang="hu-HU" sz="64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hu-HU" sz="64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endParaRPr lang="hu-HU" sz="72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endParaRPr lang="hu-HU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hu-HU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hu-HU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endParaRPr lang="hu-HU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791" r="8986" b="28891"/>
          <a:stretch/>
        </p:blipFill>
        <p:spPr bwMode="auto">
          <a:xfrm>
            <a:off x="8576078" y="5066213"/>
            <a:ext cx="2963073" cy="1285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zövegdoboz 2"/>
          <p:cNvSpPr txBox="1"/>
          <p:nvPr/>
        </p:nvSpPr>
        <p:spPr>
          <a:xfrm>
            <a:off x="3657777" y="1690688"/>
            <a:ext cx="8534223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u-HU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hu-HU" i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hu-HU" i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hu-HU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hu-HU" i="1" dirty="0" smtClean="0">
                <a:solidFill>
                  <a:schemeClr val="accent6">
                    <a:lumMod val="75000"/>
                  </a:schemeClr>
                </a:solidFill>
              </a:rPr>
              <a:t>Az első három szokás együtt az egyéni győzelem - saját </a:t>
            </a:r>
            <a:r>
              <a:rPr lang="hu-HU" i="1" dirty="0">
                <a:solidFill>
                  <a:schemeClr val="accent6">
                    <a:lumMod val="75000"/>
                  </a:schemeClr>
                </a:solidFill>
              </a:rPr>
              <a:t>magunk meggyőzése </a:t>
            </a:r>
            <a:r>
              <a:rPr lang="hu-HU" i="1" dirty="0" smtClean="0">
                <a:solidFill>
                  <a:schemeClr val="accent6">
                    <a:lumMod val="75000"/>
                  </a:schemeClr>
                </a:solidFill>
              </a:rPr>
              <a:t>és legyőzése. </a:t>
            </a:r>
          </a:p>
          <a:p>
            <a:r>
              <a:rPr lang="hu-HU" i="1" dirty="0" smtClean="0">
                <a:solidFill>
                  <a:schemeClr val="accent6">
                    <a:lumMod val="75000"/>
                  </a:schemeClr>
                </a:solidFill>
              </a:rPr>
              <a:t>A magunkon </a:t>
            </a:r>
            <a:r>
              <a:rPr lang="hu-HU" i="1" dirty="0">
                <a:solidFill>
                  <a:schemeClr val="accent6">
                    <a:lumMod val="75000"/>
                  </a:schemeClr>
                </a:solidFill>
              </a:rPr>
              <a:t>való uralkodásról </a:t>
            </a:r>
            <a:r>
              <a:rPr lang="hu-HU" i="1" dirty="0" smtClean="0">
                <a:solidFill>
                  <a:schemeClr val="accent6">
                    <a:lumMod val="75000"/>
                  </a:schemeClr>
                </a:solidFill>
              </a:rPr>
              <a:t>szól.  Felelősségvállalás magunkért. </a:t>
            </a:r>
          </a:p>
          <a:p>
            <a:endParaRPr lang="hu-HU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hu-HU" i="1" u="sng" dirty="0" smtClean="0">
                <a:solidFill>
                  <a:schemeClr val="accent6">
                    <a:lumMod val="75000"/>
                  </a:schemeClr>
                </a:solidFill>
              </a:rPr>
              <a:t>Kulcsszavak</a:t>
            </a:r>
            <a:r>
              <a:rPr lang="hu-HU" i="1" dirty="0" smtClean="0">
                <a:solidFill>
                  <a:schemeClr val="accent6">
                    <a:lumMod val="75000"/>
                  </a:schemeClr>
                </a:solidFill>
              </a:rPr>
              <a:t>: célkitűzés, tervezés, szervezettség, időgazdálkodás </a:t>
            </a:r>
            <a:endParaRPr lang="hu-HU" i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hu-HU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432" t="8888" r="3981"/>
          <a:stretch/>
        </p:blipFill>
        <p:spPr>
          <a:xfrm>
            <a:off x="457200" y="1514944"/>
            <a:ext cx="3200577" cy="2785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82410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185351"/>
            <a:ext cx="10515600" cy="766119"/>
          </a:xfrm>
        </p:spPr>
        <p:txBody>
          <a:bodyPr>
            <a:normAutofit/>
          </a:bodyPr>
          <a:lstStyle/>
          <a:p>
            <a:pPr algn="ctr"/>
            <a:r>
              <a:rPr lang="hu-HU" sz="4000" b="1" i="1" dirty="0">
                <a:solidFill>
                  <a:srgbClr val="C00000"/>
                </a:solidFill>
              </a:rPr>
              <a:t>Az első három szokás</a:t>
            </a:r>
            <a:endParaRPr lang="hu-HU" sz="4000" dirty="0">
              <a:solidFill>
                <a:srgbClr val="C0000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916196" y="1408670"/>
            <a:ext cx="9160473" cy="2001795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1800" b="1" u="sng" dirty="0" smtClean="0">
                <a:solidFill>
                  <a:schemeClr val="accent6">
                    <a:lumMod val="75000"/>
                  </a:schemeClr>
                </a:solidFill>
              </a:rPr>
              <a:t>Második szokás: </a:t>
            </a:r>
            <a:r>
              <a:rPr lang="hu-HU" sz="1800" b="1" i="1" u="sng" dirty="0" smtClean="0">
                <a:solidFill>
                  <a:schemeClr val="accent6">
                    <a:lumMod val="75000"/>
                  </a:schemeClr>
                </a:solidFill>
              </a:rPr>
              <a:t>Tudd előre hová akarsz eljutni, készíts tervet!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1800" b="1" i="1" u="sng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Meg kell határoznunk a szerepeinket!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Jelenjen meg fejedben a cél az egyes szerepleírásokhoz.  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Álmodozz bátran! Ne csak éjszaka, nappal is. Az igazán sikeres emberek képesek álmodni-látni. 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hu-HU" sz="1800" i="1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1400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hu-HU" sz="1200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164" y="1365636"/>
            <a:ext cx="1998068" cy="1498551"/>
          </a:xfrm>
          <a:prstGeom prst="rect">
            <a:avLst/>
          </a:prstGeom>
        </p:spPr>
      </p:pic>
      <p:sp>
        <p:nvSpPr>
          <p:cNvPr id="5" name="Szövegdoboz 4"/>
          <p:cNvSpPr txBox="1"/>
          <p:nvPr/>
        </p:nvSpPr>
        <p:spPr>
          <a:xfrm>
            <a:off x="838200" y="3410465"/>
            <a:ext cx="1106547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i="1" dirty="0">
                <a:solidFill>
                  <a:schemeClr val="accent6">
                    <a:lumMod val="75000"/>
                  </a:schemeClr>
                </a:solidFill>
              </a:rPr>
              <a:t>Az </a:t>
            </a:r>
            <a:r>
              <a:rPr lang="hu-HU" i="1" dirty="0" smtClean="0">
                <a:solidFill>
                  <a:schemeClr val="accent6">
                    <a:lumMod val="75000"/>
                  </a:schemeClr>
                </a:solidFill>
              </a:rPr>
              <a:t>1. és </a:t>
            </a:r>
            <a:r>
              <a:rPr lang="hu-HU" i="1" dirty="0">
                <a:solidFill>
                  <a:schemeClr val="accent6">
                    <a:lumMod val="75000"/>
                  </a:schemeClr>
                </a:solidFill>
              </a:rPr>
              <a:t>a </a:t>
            </a:r>
            <a:r>
              <a:rPr lang="hu-HU" i="1" dirty="0" smtClean="0">
                <a:solidFill>
                  <a:schemeClr val="accent6">
                    <a:lumMod val="75000"/>
                  </a:schemeClr>
                </a:solidFill>
              </a:rPr>
              <a:t>2. szokás </a:t>
            </a:r>
            <a:r>
              <a:rPr lang="hu-HU" i="1" dirty="0">
                <a:solidFill>
                  <a:schemeClr val="accent6">
                    <a:lumMod val="75000"/>
                  </a:schemeClr>
                </a:solidFill>
              </a:rPr>
              <a:t>alapján kitűztük hosszú távú céljainkat az egyes szerepeink alapján. </a:t>
            </a:r>
            <a:r>
              <a:rPr lang="hu-HU" i="1" dirty="0" smtClean="0">
                <a:solidFill>
                  <a:schemeClr val="accent6">
                    <a:lumMod val="75000"/>
                  </a:schemeClr>
                </a:solidFill>
              </a:rPr>
              <a:t>Eltökéltek </a:t>
            </a:r>
            <a:r>
              <a:rPr lang="hu-HU" i="1" dirty="0">
                <a:solidFill>
                  <a:schemeClr val="accent6">
                    <a:lumMod val="75000"/>
                  </a:schemeClr>
                </a:solidFill>
              </a:rPr>
              <a:t>vagyunk, </a:t>
            </a:r>
            <a:r>
              <a:rPr lang="hu-HU" b="1" i="1" dirty="0">
                <a:solidFill>
                  <a:schemeClr val="accent6">
                    <a:lumMod val="75000"/>
                  </a:schemeClr>
                </a:solidFill>
              </a:rPr>
              <a:t>nem a problémákra, hanem a lehetőségekre </a:t>
            </a:r>
            <a:r>
              <a:rPr lang="hu-HU" b="1" i="1" dirty="0" smtClean="0">
                <a:solidFill>
                  <a:schemeClr val="accent6">
                    <a:lumMod val="75000"/>
                  </a:schemeClr>
                </a:solidFill>
              </a:rPr>
              <a:t>koncentrálunk. </a:t>
            </a:r>
            <a:endParaRPr lang="hu-HU" b="1" i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hu-HU" i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hu-HU" i="1" dirty="0" smtClean="0">
                <a:solidFill>
                  <a:schemeClr val="accent6">
                    <a:lumMod val="75000"/>
                  </a:schemeClr>
                </a:solidFill>
              </a:rPr>
              <a:t>Tevékenységeinket </a:t>
            </a:r>
            <a:r>
              <a:rPr lang="hu-HU" i="1" dirty="0">
                <a:solidFill>
                  <a:schemeClr val="accent6">
                    <a:lumMod val="75000"/>
                  </a:schemeClr>
                </a:solidFill>
              </a:rPr>
              <a:t>meg kell tervezni azok alapján. </a:t>
            </a:r>
            <a:endParaRPr lang="hu-HU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hu-HU" i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hu-HU" i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hu-HU" sz="2400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hu-HU" sz="2400" i="1" dirty="0" smtClean="0">
                <a:solidFill>
                  <a:schemeClr val="accent6">
                    <a:lumMod val="75000"/>
                  </a:schemeClr>
                </a:solidFill>
              </a:rPr>
              <a:t>A 3. szokás </a:t>
            </a:r>
            <a:r>
              <a:rPr lang="hu-HU" sz="2400" i="1" dirty="0">
                <a:solidFill>
                  <a:schemeClr val="accent6">
                    <a:lumMod val="75000"/>
                  </a:schemeClr>
                </a:solidFill>
              </a:rPr>
              <a:t>-  Először a fontosat! - </a:t>
            </a:r>
            <a:r>
              <a:rPr lang="hu-HU" sz="2400" b="1" i="1" dirty="0">
                <a:solidFill>
                  <a:schemeClr val="accent6">
                    <a:lumMod val="75000"/>
                  </a:schemeClr>
                </a:solidFill>
              </a:rPr>
              <a:t>a valóra váltásról s</a:t>
            </a:r>
            <a:r>
              <a:rPr lang="hu-HU" sz="2400" i="1" dirty="0">
                <a:solidFill>
                  <a:schemeClr val="accent6">
                    <a:lumMod val="75000"/>
                  </a:schemeClr>
                </a:solidFill>
              </a:rPr>
              <a:t>zól</a:t>
            </a:r>
            <a:r>
              <a:rPr lang="hu-HU" sz="2400" i="1" dirty="0" smtClean="0">
                <a:solidFill>
                  <a:schemeClr val="accent6">
                    <a:lumMod val="75000"/>
                  </a:schemeClr>
                </a:solidFill>
              </a:rPr>
              <a:t>. Segít </a:t>
            </a:r>
            <a:r>
              <a:rPr lang="hu-HU" sz="2400" b="1" i="1" dirty="0">
                <a:solidFill>
                  <a:schemeClr val="accent6">
                    <a:lumMod val="75000"/>
                  </a:schemeClr>
                </a:solidFill>
              </a:rPr>
              <a:t>felállítani a fontossági </a:t>
            </a:r>
            <a:r>
              <a:rPr lang="hu-HU" sz="2400" b="1" i="1" dirty="0" smtClean="0">
                <a:solidFill>
                  <a:schemeClr val="accent6">
                    <a:lumMod val="75000"/>
                  </a:schemeClr>
                </a:solidFill>
              </a:rPr>
              <a:t>sorrendet és a tetteink következményeire irányítja a figyelmünket. </a:t>
            </a:r>
            <a:endParaRPr lang="hu-HU" sz="2400" b="1" i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hu-HU" dirty="0"/>
          </a:p>
        </p:txBody>
      </p:sp>
      <p:sp>
        <p:nvSpPr>
          <p:cNvPr id="6" name="Lefelé nyíl 5"/>
          <p:cNvSpPr/>
          <p:nvPr/>
        </p:nvSpPr>
        <p:spPr>
          <a:xfrm>
            <a:off x="5867400" y="4887312"/>
            <a:ext cx="457200" cy="36774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2553106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86498"/>
            <a:ext cx="10515600" cy="481914"/>
          </a:xfrm>
        </p:spPr>
        <p:txBody>
          <a:bodyPr>
            <a:normAutofit fontScale="90000"/>
          </a:bodyPr>
          <a:lstStyle/>
          <a:p>
            <a:pPr algn="ctr"/>
            <a:r>
              <a:rPr lang="hu-HU" sz="4000" b="1" i="1" dirty="0" smtClean="0">
                <a:solidFill>
                  <a:srgbClr val="C00000"/>
                </a:solidFill>
              </a:rPr>
              <a:t>A 3. szokás: Először a fontosat! </a:t>
            </a:r>
            <a:endParaRPr lang="hu-HU" sz="4000" dirty="0">
              <a:solidFill>
                <a:srgbClr val="C0000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88827" y="790833"/>
            <a:ext cx="11231217" cy="6178378"/>
          </a:xfrm>
        </p:spPr>
        <p:txBody>
          <a:bodyPr>
            <a:normAutofit fontScale="475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hu-HU" sz="3800" i="1" dirty="0" smtClean="0">
                <a:solidFill>
                  <a:schemeClr val="accent6">
                    <a:lumMod val="75000"/>
                  </a:schemeClr>
                </a:solidFill>
              </a:rPr>
              <a:t>A </a:t>
            </a:r>
            <a:r>
              <a:rPr lang="hu-HU" sz="3800" i="1" dirty="0">
                <a:solidFill>
                  <a:schemeClr val="accent6">
                    <a:lumMod val="75000"/>
                  </a:schemeClr>
                </a:solidFill>
              </a:rPr>
              <a:t>harmadik szokás alkalmazása </a:t>
            </a:r>
            <a:r>
              <a:rPr lang="hu-HU" sz="3800" b="1" i="1" dirty="0" smtClean="0">
                <a:solidFill>
                  <a:schemeClr val="accent6">
                    <a:lumMod val="75000"/>
                  </a:schemeClr>
                </a:solidFill>
              </a:rPr>
              <a:t>életszervezést jelent, hatékony önmenedzselést</a:t>
            </a:r>
            <a:r>
              <a:rPr lang="hu-HU" sz="3800" i="1" dirty="0" smtClean="0">
                <a:solidFill>
                  <a:schemeClr val="accent6">
                    <a:lumMod val="75000"/>
                  </a:schemeClr>
                </a:solidFill>
              </a:rPr>
              <a:t>.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hu-HU" sz="3800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hu-HU" sz="3800" i="1" dirty="0" smtClean="0">
                <a:solidFill>
                  <a:schemeClr val="accent6">
                    <a:lumMod val="75000"/>
                  </a:schemeClr>
                </a:solidFill>
              </a:rPr>
              <a:t>Életszervezés és időbeosztás közötti különbség: Az időbeosztás alkalmazói általában nem állítanak fel kapcsolatot a teendők és a céljaik között, nem rangsorolnak, gyakran túlterveznek. Az életszervezés középpontjában a személyes küldetésünk áll. Mit akarunk elérni általában az életben, az egyes szerepeinkben. Erre koncentrálva egyensúlyban tudjuk tartani tevékenységeinket.   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hu-HU" sz="3800" i="1" dirty="0">
              <a:solidFill>
                <a:schemeClr val="accent6">
                  <a:lumMod val="75000"/>
                </a:schemeClr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hu-HU" sz="3800" i="1" dirty="0" smtClean="0">
                <a:solidFill>
                  <a:schemeClr val="accent6">
                    <a:lumMod val="75000"/>
                  </a:schemeClr>
                </a:solidFill>
              </a:rPr>
              <a:t>Meg kell tanulni a fontosat kiválasztani. Ami nehéz ugyan, de tanulható! 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hu-HU" sz="3800" i="1" dirty="0">
              <a:solidFill>
                <a:schemeClr val="accent6">
                  <a:lumMod val="75000"/>
                </a:schemeClr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hu-HU" sz="3800" i="1" dirty="0">
                <a:solidFill>
                  <a:schemeClr val="accent6">
                    <a:lumMod val="75000"/>
                  </a:schemeClr>
                </a:solidFill>
              </a:rPr>
              <a:t>Mindig tudjuk, hogy </a:t>
            </a:r>
            <a:r>
              <a:rPr lang="hu-HU" sz="3800" b="1" i="1" dirty="0">
                <a:solidFill>
                  <a:schemeClr val="accent6">
                    <a:lumMod val="75000"/>
                  </a:schemeClr>
                </a:solidFill>
              </a:rPr>
              <a:t>az adott dolgot éppen miért csináljuk</a:t>
            </a:r>
            <a:r>
              <a:rPr lang="hu-HU" sz="3800" i="1" dirty="0">
                <a:solidFill>
                  <a:schemeClr val="accent6">
                    <a:lumMod val="75000"/>
                  </a:schemeClr>
                </a:solidFill>
              </a:rPr>
              <a:t>. Ne hagyjuk, hogy vaktában történjenek a dolgok az </a:t>
            </a:r>
            <a:r>
              <a:rPr lang="hu-HU" sz="3800" i="1" dirty="0" smtClean="0">
                <a:solidFill>
                  <a:schemeClr val="accent6">
                    <a:lumMod val="75000"/>
                  </a:schemeClr>
                </a:solidFill>
              </a:rPr>
              <a:t>életünkben. Magunk </a:t>
            </a:r>
            <a:r>
              <a:rPr lang="hu-HU" sz="3800" i="1" dirty="0">
                <a:solidFill>
                  <a:schemeClr val="accent6">
                    <a:lumMod val="75000"/>
                  </a:schemeClr>
                </a:solidFill>
              </a:rPr>
              <a:t>cselekszünk és nem mások tetteinek passzív elszenvedői vagyunk (</a:t>
            </a:r>
            <a:r>
              <a:rPr lang="hu-HU" sz="3800" b="1" i="1" dirty="0">
                <a:solidFill>
                  <a:schemeClr val="accent6">
                    <a:lumMod val="75000"/>
                  </a:schemeClr>
                </a:solidFill>
              </a:rPr>
              <a:t>szabad akarat </a:t>
            </a:r>
            <a:r>
              <a:rPr lang="hu-HU" sz="3800" b="1" i="1" dirty="0" smtClean="0">
                <a:solidFill>
                  <a:schemeClr val="accent6">
                    <a:lumMod val="75000"/>
                  </a:schemeClr>
                </a:solidFill>
              </a:rPr>
              <a:t>+ </a:t>
            </a:r>
            <a:r>
              <a:rPr lang="hu-HU" sz="3800" b="1" i="1" dirty="0" err="1" smtClean="0">
                <a:solidFill>
                  <a:schemeClr val="accent6">
                    <a:lumMod val="75000"/>
                  </a:schemeClr>
                </a:solidFill>
              </a:rPr>
              <a:t>proaktivitás</a:t>
            </a:r>
            <a:r>
              <a:rPr lang="hu-HU" sz="3800" i="1" dirty="0">
                <a:solidFill>
                  <a:schemeClr val="accent6">
                    <a:lumMod val="75000"/>
                  </a:schemeClr>
                </a:solidFill>
              </a:rPr>
              <a:t>).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hu-HU" sz="3800" i="1" dirty="0">
              <a:solidFill>
                <a:schemeClr val="accent6">
                  <a:lumMod val="75000"/>
                </a:schemeClr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hu-HU" sz="3800" i="1" dirty="0" smtClean="0">
                <a:solidFill>
                  <a:schemeClr val="accent6">
                    <a:lumMod val="75000"/>
                  </a:schemeClr>
                </a:solidFill>
              </a:rPr>
              <a:t>Következetesen dolgozunk a legfontosabb céljainkon. </a:t>
            </a:r>
            <a:r>
              <a:rPr lang="hu-HU" sz="3800" b="1" i="1" dirty="0" smtClean="0">
                <a:solidFill>
                  <a:schemeClr val="accent6">
                    <a:lumMod val="75000"/>
                  </a:schemeClr>
                </a:solidFill>
              </a:rPr>
              <a:t>Fókusz </a:t>
            </a:r>
            <a:r>
              <a:rPr lang="hu-HU" sz="3800" b="1" i="1" dirty="0">
                <a:solidFill>
                  <a:schemeClr val="accent6">
                    <a:lumMod val="75000"/>
                  </a:schemeClr>
                </a:solidFill>
              </a:rPr>
              <a:t>és önfegyelem </a:t>
            </a:r>
            <a:r>
              <a:rPr lang="hu-HU" sz="3800" i="1" dirty="0">
                <a:solidFill>
                  <a:schemeClr val="accent6">
                    <a:lumMod val="75000"/>
                  </a:schemeClr>
                </a:solidFill>
              </a:rPr>
              <a:t>kell. </a:t>
            </a:r>
            <a:endParaRPr lang="hu-HU" sz="3800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hu-HU" sz="3800" i="1" dirty="0">
              <a:solidFill>
                <a:schemeClr val="accent6">
                  <a:lumMod val="75000"/>
                </a:schemeClr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hu-HU" sz="3800" i="1" dirty="0" smtClean="0">
                <a:solidFill>
                  <a:schemeClr val="accent6">
                    <a:lumMod val="75000"/>
                  </a:schemeClr>
                </a:solidFill>
              </a:rPr>
              <a:t>Szavaink (ígéreteink, vágyaink) álljanak összhangban tetteinkkel. 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hu-HU" sz="3800" i="1" dirty="0">
              <a:solidFill>
                <a:schemeClr val="accent6">
                  <a:lumMod val="75000"/>
                </a:schemeClr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hu-HU" sz="3800" i="1" dirty="0">
                <a:solidFill>
                  <a:schemeClr val="accent6">
                    <a:lumMod val="75000"/>
                  </a:schemeClr>
                </a:solidFill>
              </a:rPr>
              <a:t>Életünk a választásról szól. Érdemes pl. egy hétig minden tevékenységünk előtt feltenni a </a:t>
            </a:r>
            <a:r>
              <a:rPr lang="hu-HU" sz="3800" i="1" dirty="0" smtClean="0">
                <a:solidFill>
                  <a:schemeClr val="accent6">
                    <a:lumMod val="75000"/>
                  </a:schemeClr>
                </a:solidFill>
              </a:rPr>
              <a:t>kérdést: </a:t>
            </a:r>
            <a:r>
              <a:rPr lang="hu-HU" sz="3800" b="1" i="1" dirty="0" smtClean="0">
                <a:solidFill>
                  <a:schemeClr val="accent6">
                    <a:lumMod val="75000"/>
                  </a:schemeClr>
                </a:solidFill>
              </a:rPr>
              <a:t>Feltétlenül </a:t>
            </a:r>
            <a:r>
              <a:rPr lang="hu-HU" sz="3800" b="1" i="1" dirty="0">
                <a:solidFill>
                  <a:schemeClr val="accent6">
                    <a:lumMod val="75000"/>
                  </a:schemeClr>
                </a:solidFill>
              </a:rPr>
              <a:t>meg kell ezt tennem</a:t>
            </a:r>
            <a:r>
              <a:rPr lang="hu-HU" sz="3800" i="1" dirty="0">
                <a:solidFill>
                  <a:schemeClr val="accent6">
                    <a:lumMod val="75000"/>
                  </a:schemeClr>
                </a:solidFill>
              </a:rPr>
              <a:t>? Sok időrabló tényezőt kiszűrhetünk </a:t>
            </a:r>
            <a:r>
              <a:rPr lang="hu-HU" sz="3800" i="1" dirty="0" smtClean="0">
                <a:solidFill>
                  <a:schemeClr val="accent6">
                    <a:lumMod val="75000"/>
                  </a:schemeClr>
                </a:solidFill>
              </a:rPr>
              <a:t>így </a:t>
            </a:r>
            <a:r>
              <a:rPr lang="hu-HU" sz="3800" i="1" dirty="0">
                <a:solidFill>
                  <a:schemeClr val="accent6">
                    <a:lumMod val="75000"/>
                  </a:schemeClr>
                </a:solidFill>
              </a:rPr>
              <a:t>életünkből</a:t>
            </a:r>
            <a:r>
              <a:rPr lang="hu-HU" sz="3800" i="1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hu-HU" sz="3800" i="1" dirty="0">
              <a:solidFill>
                <a:schemeClr val="accent6">
                  <a:lumMod val="75000"/>
                </a:schemeClr>
              </a:solidFill>
            </a:endParaRPr>
          </a:p>
          <a:p>
            <a:pPr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hu-HU" sz="3800" b="1" i="1" dirty="0" smtClean="0">
                <a:solidFill>
                  <a:schemeClr val="accent6">
                    <a:lumMod val="75000"/>
                  </a:schemeClr>
                </a:solidFill>
              </a:rPr>
              <a:t>Ha igent </a:t>
            </a:r>
            <a:r>
              <a:rPr lang="hu-HU" sz="3800" b="1" i="1" dirty="0">
                <a:solidFill>
                  <a:schemeClr val="accent6">
                    <a:lumMod val="75000"/>
                  </a:schemeClr>
                </a:solidFill>
              </a:rPr>
              <a:t>mondunk valamire, </a:t>
            </a:r>
            <a:r>
              <a:rPr lang="hu-HU" sz="3800" b="1" i="1" dirty="0" smtClean="0">
                <a:solidFill>
                  <a:schemeClr val="accent6">
                    <a:lumMod val="75000"/>
                  </a:schemeClr>
                </a:solidFill>
              </a:rPr>
              <a:t>azzal </a:t>
            </a:r>
            <a:r>
              <a:rPr lang="hu-HU" sz="3800" b="1" i="1" dirty="0">
                <a:solidFill>
                  <a:schemeClr val="accent6">
                    <a:lumMod val="75000"/>
                  </a:schemeClr>
                </a:solidFill>
              </a:rPr>
              <a:t>egy időben nemet mondunk valami </a:t>
            </a:r>
            <a:r>
              <a:rPr lang="hu-HU" sz="3800" b="1" i="1" dirty="0" smtClean="0">
                <a:solidFill>
                  <a:schemeClr val="accent6">
                    <a:lumMod val="75000"/>
                  </a:schemeClr>
                </a:solidFill>
              </a:rPr>
              <a:t>másra, ami </a:t>
            </a:r>
            <a:r>
              <a:rPr lang="hu-HU" sz="3800" b="1" i="1" dirty="0">
                <a:solidFill>
                  <a:schemeClr val="accent6">
                    <a:lumMod val="75000"/>
                  </a:schemeClr>
                </a:solidFill>
              </a:rPr>
              <a:t>lehet, hogy </a:t>
            </a:r>
            <a:r>
              <a:rPr lang="hu-HU" sz="3800" b="1" i="1" dirty="0" smtClean="0">
                <a:solidFill>
                  <a:schemeClr val="accent6">
                    <a:lumMod val="75000"/>
                  </a:schemeClr>
                </a:solidFill>
              </a:rPr>
              <a:t>fontosabb</a:t>
            </a:r>
            <a:r>
              <a:rPr lang="hu-HU" sz="3800" i="1" dirty="0" smtClean="0">
                <a:solidFill>
                  <a:schemeClr val="accent6">
                    <a:lumMod val="75000"/>
                  </a:schemeClr>
                </a:solidFill>
              </a:rPr>
              <a:t>. </a:t>
            </a:r>
            <a:r>
              <a:rPr lang="hu-HU" sz="3800" i="1" dirty="0">
                <a:solidFill>
                  <a:schemeClr val="accent6">
                    <a:lumMod val="75000"/>
                  </a:schemeClr>
                </a:solidFill>
              </a:rPr>
              <a:t>Tudj </a:t>
            </a:r>
            <a:r>
              <a:rPr lang="hu-HU" sz="3800" i="1" dirty="0" smtClean="0">
                <a:solidFill>
                  <a:schemeClr val="accent6">
                    <a:lumMod val="75000"/>
                  </a:schemeClr>
                </a:solidFill>
              </a:rPr>
              <a:t>udvariasan nemet </a:t>
            </a:r>
            <a:r>
              <a:rPr lang="hu-HU" sz="3800" i="1" dirty="0">
                <a:solidFill>
                  <a:schemeClr val="accent6">
                    <a:lumMod val="75000"/>
                  </a:schemeClr>
                </a:solidFill>
              </a:rPr>
              <a:t>mondani. </a:t>
            </a:r>
            <a:r>
              <a:rPr lang="hu-HU" sz="3800" i="1" dirty="0" smtClean="0">
                <a:solidFill>
                  <a:schemeClr val="accent6">
                    <a:lumMod val="75000"/>
                  </a:schemeClr>
                </a:solidFill>
              </a:rPr>
              <a:t>De szükség van arra az erőre is, ami a nemszeretem dolgok megtételéhez kell. 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hu-HU" sz="1800" i="1" dirty="0">
              <a:solidFill>
                <a:schemeClr val="accent6">
                  <a:lumMod val="75000"/>
                </a:schemeClr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hu-HU" sz="1800" i="1" dirty="0">
              <a:solidFill>
                <a:schemeClr val="accent6">
                  <a:lumMod val="75000"/>
                </a:schemeClr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hu-HU" sz="1800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endParaRPr lang="hu-HU" i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44721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78297" y="234778"/>
            <a:ext cx="11504400" cy="568411"/>
          </a:xfrm>
        </p:spPr>
        <p:txBody>
          <a:bodyPr>
            <a:noAutofit/>
          </a:bodyPr>
          <a:lstStyle/>
          <a:p>
            <a:pPr algn="ctr"/>
            <a:r>
              <a:rPr lang="hu-HU" sz="4000" b="1" i="1" dirty="0">
                <a:solidFill>
                  <a:srgbClr val="C00000"/>
                </a:solidFill>
              </a:rPr>
              <a:t>A 3. szokás: Először a fontosat</a:t>
            </a:r>
            <a:r>
              <a:rPr lang="hu-HU" sz="4000" b="1" i="1" dirty="0" smtClean="0">
                <a:solidFill>
                  <a:srgbClr val="C00000"/>
                </a:solidFill>
              </a:rPr>
              <a:t>! - Az időmátrix  </a:t>
            </a:r>
            <a:endParaRPr lang="hu-HU" sz="4000" dirty="0">
              <a:solidFill>
                <a:srgbClr val="C0000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05991" y="1421027"/>
            <a:ext cx="8189843" cy="4522573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Kell 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egy egyszerű módszer</a:t>
            </a: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, amely 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szerint feladatainkat kategorizálhatjuk. </a:t>
            </a:r>
            <a:endParaRPr lang="hu-HU" sz="1800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hu-HU" sz="1800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Eisenhower 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szerint: </a:t>
            </a:r>
            <a:endParaRPr lang="hu-HU" sz="1800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	</a:t>
            </a:r>
            <a:r>
              <a:rPr lang="hu-HU" sz="1800" b="1" i="1" dirty="0" smtClean="0">
                <a:solidFill>
                  <a:schemeClr val="accent6">
                    <a:lumMod val="75000"/>
                  </a:schemeClr>
                </a:solidFill>
              </a:rPr>
              <a:t>”</a:t>
            </a:r>
            <a:r>
              <a:rPr lang="hu-HU" sz="1800" b="1" i="1" dirty="0">
                <a:solidFill>
                  <a:schemeClr val="accent6">
                    <a:lumMod val="75000"/>
                  </a:schemeClr>
                </a:solidFill>
              </a:rPr>
              <a:t>A legsürgősebb feladatok </a:t>
            </a:r>
            <a:r>
              <a:rPr lang="hu-HU" sz="1800" b="1" i="1" dirty="0" smtClean="0">
                <a:solidFill>
                  <a:schemeClr val="accent6">
                    <a:lumMod val="75000"/>
                  </a:schemeClr>
                </a:solidFill>
              </a:rPr>
              <a:t>a legritkább </a:t>
            </a:r>
            <a:r>
              <a:rPr lang="hu-HU" sz="1800" b="1" i="1" dirty="0">
                <a:solidFill>
                  <a:schemeClr val="accent6">
                    <a:lumMod val="75000"/>
                  </a:schemeClr>
                </a:solidFill>
              </a:rPr>
              <a:t>esetben a legfontosabbak</a:t>
            </a:r>
            <a:r>
              <a:rPr lang="hu-HU" sz="1800" b="1" i="1" dirty="0" smtClean="0">
                <a:solidFill>
                  <a:schemeClr val="accent6">
                    <a:lumMod val="75000"/>
                  </a:schemeClr>
                </a:solidFill>
              </a:rPr>
              <a:t>.”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hu-HU" sz="1800" i="1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Az </a:t>
            </a: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időgazdálkodási mátrix </a:t>
            </a:r>
            <a:r>
              <a:rPr lang="hu-HU" sz="1800" b="1" i="1" dirty="0" smtClean="0">
                <a:solidFill>
                  <a:schemeClr val="accent6">
                    <a:lumMod val="75000"/>
                  </a:schemeClr>
                </a:solidFill>
              </a:rPr>
              <a:t>(időmátrix) alapelve</a:t>
            </a:r>
            <a:r>
              <a:rPr lang="hu-HU" sz="1800" b="1" i="1" dirty="0">
                <a:solidFill>
                  <a:schemeClr val="accent6">
                    <a:lumMod val="75000"/>
                  </a:schemeClr>
                </a:solidFill>
              </a:rPr>
              <a:t>, hogy feladatainkat </a:t>
            </a:r>
            <a:r>
              <a:rPr lang="hu-HU" sz="1800" b="1" i="1" dirty="0" smtClean="0">
                <a:solidFill>
                  <a:schemeClr val="accent6">
                    <a:lumMod val="75000"/>
                  </a:schemeClr>
                </a:solidFill>
              </a:rPr>
              <a:t>a FONTOS ÉS </a:t>
            </a:r>
            <a:r>
              <a:rPr lang="hu-HU" sz="1800" b="1" i="1" dirty="0">
                <a:solidFill>
                  <a:schemeClr val="accent6">
                    <a:lumMod val="75000"/>
                  </a:schemeClr>
                </a:solidFill>
              </a:rPr>
              <a:t>a </a:t>
            </a:r>
            <a:r>
              <a:rPr lang="hu-HU" sz="1800" b="1" i="1" dirty="0" smtClean="0">
                <a:solidFill>
                  <a:schemeClr val="accent6">
                    <a:lumMod val="75000"/>
                  </a:schemeClr>
                </a:solidFill>
              </a:rPr>
              <a:t>SÜRGŐS tényezők alapján rendezzük </a:t>
            </a:r>
            <a:r>
              <a:rPr lang="hu-HU" sz="1800" b="1" i="1" dirty="0">
                <a:solidFill>
                  <a:schemeClr val="accent6">
                    <a:lumMod val="75000"/>
                  </a:schemeClr>
                </a:solidFill>
              </a:rPr>
              <a:t>el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, négy kategóriát (negyedet) hozva létre</a:t>
            </a: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hu-HU" sz="1800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A részletes leírás előtt itt egy egyszerűsített ábra mutatja, hogy mi a helyes teendőnk az egyes negyedekbe tartozó tevékenységekkel. 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hu-HU" sz="1800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Ez 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egy </a:t>
            </a:r>
            <a:r>
              <a:rPr lang="hu-HU" sz="1800" b="1" i="1" dirty="0">
                <a:solidFill>
                  <a:schemeClr val="accent6">
                    <a:lumMod val="75000"/>
                  </a:schemeClr>
                </a:solidFill>
              </a:rPr>
              <a:t>hatékony módszer a </a:t>
            </a:r>
            <a:r>
              <a:rPr lang="hu-HU" sz="1800" b="1" i="1" dirty="0" smtClean="0">
                <a:solidFill>
                  <a:schemeClr val="accent6">
                    <a:lumMod val="75000"/>
                  </a:schemeClr>
                </a:solidFill>
              </a:rPr>
              <a:t>prioritások kezelésére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. </a:t>
            </a:r>
            <a:endParaRPr lang="hu-HU" sz="1800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hu-HU" sz="1800" b="1" i="1" dirty="0" smtClean="0">
                <a:solidFill>
                  <a:schemeClr val="accent6">
                    <a:lumMod val="75000"/>
                  </a:schemeClr>
                </a:solidFill>
              </a:rPr>
              <a:t>Erre épül </a:t>
            </a:r>
            <a:r>
              <a:rPr lang="hu-HU" sz="1800" b="1" i="1" dirty="0">
                <a:solidFill>
                  <a:schemeClr val="accent6">
                    <a:lumMod val="75000"/>
                  </a:schemeClr>
                </a:solidFill>
              </a:rPr>
              <a:t>a </a:t>
            </a:r>
            <a:r>
              <a:rPr lang="hu-HU" sz="1800" b="1" i="1" dirty="0" err="1">
                <a:solidFill>
                  <a:schemeClr val="accent6">
                    <a:lumMod val="75000"/>
                  </a:schemeClr>
                </a:solidFill>
              </a:rPr>
              <a:t>Covey</a:t>
            </a:r>
            <a:r>
              <a:rPr lang="hu-HU" sz="1800" b="1" i="1" dirty="0">
                <a:solidFill>
                  <a:schemeClr val="accent6">
                    <a:lumMod val="75000"/>
                  </a:schemeClr>
                </a:solidFill>
              </a:rPr>
              <a:t> módszer </a:t>
            </a:r>
            <a:r>
              <a:rPr lang="hu-HU" sz="1800" b="1" i="1" dirty="0" smtClean="0">
                <a:solidFill>
                  <a:schemeClr val="accent6">
                    <a:lumMod val="75000"/>
                  </a:schemeClr>
                </a:solidFill>
              </a:rPr>
              <a:t>is a 3. szokásban</a:t>
            </a: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hu-HU" sz="1900" i="1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hu-HU" sz="1400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87" t="4826" r="3697" b="15282"/>
          <a:stretch/>
        </p:blipFill>
        <p:spPr>
          <a:xfrm>
            <a:off x="8595834" y="2371723"/>
            <a:ext cx="3596166" cy="3170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81559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91440" y="271849"/>
            <a:ext cx="11730446" cy="543698"/>
          </a:xfrm>
        </p:spPr>
        <p:txBody>
          <a:bodyPr>
            <a:noAutofit/>
          </a:bodyPr>
          <a:lstStyle/>
          <a:p>
            <a:pPr algn="ctr"/>
            <a:r>
              <a:rPr lang="hu-HU" sz="4000" b="1" i="1" dirty="0">
                <a:solidFill>
                  <a:srgbClr val="C00000"/>
                </a:solidFill>
              </a:rPr>
              <a:t>A 3. szokás: Először a fontosat</a:t>
            </a:r>
            <a:r>
              <a:rPr lang="hu-HU" sz="4000" b="1" i="1" dirty="0" smtClean="0">
                <a:solidFill>
                  <a:srgbClr val="C00000"/>
                </a:solidFill>
              </a:rPr>
              <a:t>!  - Az időmátrix </a:t>
            </a:r>
            <a:endParaRPr lang="hu-HU" sz="4000" dirty="0">
              <a:solidFill>
                <a:srgbClr val="C00000"/>
              </a:solidFill>
            </a:endParaRPr>
          </a:p>
        </p:txBody>
      </p:sp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67" b="9076"/>
          <a:stretch/>
        </p:blipFill>
        <p:spPr>
          <a:xfrm>
            <a:off x="2026507" y="976184"/>
            <a:ext cx="8526917" cy="5881816"/>
          </a:xfrm>
        </p:spPr>
      </p:pic>
    </p:spTree>
    <p:extLst>
      <p:ext uri="{BB962C8B-B14F-4D97-AF65-F5344CB8AC3E}">
        <p14:creationId xmlns:p14="http://schemas.microsoft.com/office/powerpoint/2010/main" val="40109406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78823" y="365125"/>
            <a:ext cx="11338560" cy="620507"/>
          </a:xfrm>
        </p:spPr>
        <p:txBody>
          <a:bodyPr>
            <a:noAutofit/>
          </a:bodyPr>
          <a:lstStyle/>
          <a:p>
            <a:pPr algn="ctr"/>
            <a:r>
              <a:rPr lang="hu-HU" sz="4000" b="1" i="1" dirty="0">
                <a:solidFill>
                  <a:srgbClr val="C00000"/>
                </a:solidFill>
              </a:rPr>
              <a:t>A 3. szokás: Először a fontosat</a:t>
            </a:r>
            <a:r>
              <a:rPr lang="hu-HU" sz="4000" b="1" i="1" dirty="0" smtClean="0">
                <a:solidFill>
                  <a:srgbClr val="C00000"/>
                </a:solidFill>
              </a:rPr>
              <a:t>! - Az időmátrix </a:t>
            </a:r>
            <a:endParaRPr lang="hu-HU" sz="4000" dirty="0">
              <a:solidFill>
                <a:srgbClr val="C0000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30630" y="1825625"/>
            <a:ext cx="7132320" cy="4351338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1800" b="1" i="1" u="sng" dirty="0" smtClean="0">
                <a:solidFill>
                  <a:schemeClr val="accent6">
                    <a:lumMod val="75000"/>
                  </a:schemeClr>
                </a:solidFill>
              </a:rPr>
              <a:t>Első </a:t>
            </a:r>
            <a:r>
              <a:rPr lang="hu-HU" sz="1800" b="1" i="1" u="sng" dirty="0">
                <a:solidFill>
                  <a:schemeClr val="accent6">
                    <a:lumMod val="75000"/>
                  </a:schemeClr>
                </a:solidFill>
              </a:rPr>
              <a:t>negyed: SÜRGŐS ÉS FONTOS </a:t>
            </a:r>
            <a:r>
              <a:rPr lang="hu-HU" sz="1800" b="1" i="1" u="sng" dirty="0" smtClean="0">
                <a:solidFill>
                  <a:schemeClr val="accent6">
                    <a:lumMod val="75000"/>
                  </a:schemeClr>
                </a:solidFill>
              </a:rPr>
              <a:t>dolgok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1800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Előre 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nem látott vagy időben el nem végzett feladatok. </a:t>
            </a:r>
            <a:r>
              <a:rPr lang="hu-HU" sz="1800" b="1" i="1" dirty="0">
                <a:solidFill>
                  <a:schemeClr val="accent6">
                    <a:lumMod val="75000"/>
                  </a:schemeClr>
                </a:solidFill>
              </a:rPr>
              <a:t>Sürgősségi esetek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.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Dolgok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amelyek megváltoztathatják 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az életedet. </a:t>
            </a:r>
            <a:endParaRPr lang="hu-HU" sz="1800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1800" i="1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Általában 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személyesen intézendők.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Cselekedni 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kell, különben a feladatok </a:t>
            </a: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ránk égnek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. </a:t>
            </a:r>
            <a:r>
              <a:rPr lang="hu-HU" sz="1800" b="1" i="1" dirty="0" smtClean="0">
                <a:solidFill>
                  <a:schemeClr val="accent6">
                    <a:lumMod val="75000"/>
                  </a:schemeClr>
                </a:solidFill>
              </a:rPr>
              <a:t>Ne csak </a:t>
            </a:r>
            <a:r>
              <a:rPr lang="hu-HU" sz="1800" b="1" i="1" dirty="0">
                <a:solidFill>
                  <a:schemeClr val="accent6">
                    <a:lumMod val="75000"/>
                  </a:schemeClr>
                </a:solidFill>
              </a:rPr>
              <a:t>reagáljunk a feladatokra, hanem ténylegesen végezzük is azt el.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De nem kell 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mindig </a:t>
            </a: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tökéletes választ 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adnunk, hanem olyat, amitől az élet </a:t>
            </a: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tovább megy.</a:t>
            </a:r>
            <a:endParaRPr lang="hu-HU" sz="1800" i="1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1800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SAJNOS hajlamosak 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vagyunk </a:t>
            </a: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jelentős időnket 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ebben a negyedben </a:t>
            </a: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tölteni, főleg, ha problémaorientáltak vagyunk. Ezzel </a:t>
            </a:r>
            <a:r>
              <a:rPr lang="hu-HU" sz="1800" b="1" i="1" dirty="0" smtClean="0">
                <a:solidFill>
                  <a:schemeClr val="accent6">
                    <a:lumMod val="75000"/>
                  </a:schemeClr>
                </a:solidFill>
              </a:rPr>
              <a:t>elveszítjük </a:t>
            </a:r>
            <a:r>
              <a:rPr lang="hu-HU" sz="1800" b="1" i="1" dirty="0">
                <a:solidFill>
                  <a:schemeClr val="accent6">
                    <a:lumMod val="75000"/>
                  </a:schemeClr>
                </a:solidFill>
              </a:rPr>
              <a:t>az irányítást az életünk </a:t>
            </a:r>
            <a:r>
              <a:rPr lang="hu-HU" sz="1800" b="1" i="1" dirty="0" smtClean="0">
                <a:solidFill>
                  <a:schemeClr val="accent6">
                    <a:lumMod val="75000"/>
                  </a:schemeClr>
                </a:solidFill>
              </a:rPr>
              <a:t>felett.</a:t>
            </a: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 Mások 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által meghatározott feladatok töltik ki </a:t>
            </a: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az időnket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. </a:t>
            </a:r>
            <a:endParaRPr lang="hu-HU" sz="1800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1800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(Nem baj, ha olyan 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feladatok </a:t>
            </a: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is kerülnek ide, 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amiket mi határoztunk </a:t>
            </a: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meg saját magunknak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.</a:t>
            </a: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)</a:t>
            </a:r>
            <a:endParaRPr lang="hu-HU" sz="1800" i="1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hu-HU" dirty="0" smtClean="0"/>
          </a:p>
          <a:p>
            <a:pPr>
              <a:buFont typeface="Wingdings" panose="05000000000000000000" pitchFamily="2" charset="2"/>
              <a:buChar char="ü"/>
            </a:pPr>
            <a:endParaRPr lang="hu-HU" dirty="0" smtClean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87" r="22634" b="7663"/>
          <a:stretch/>
        </p:blipFill>
        <p:spPr>
          <a:xfrm>
            <a:off x="10337075" y="4195557"/>
            <a:ext cx="1667691" cy="1230371"/>
          </a:xfrm>
          <a:prstGeom prst="rect">
            <a:avLst/>
          </a:prstGeom>
        </p:spPr>
      </p:pic>
      <p:pic>
        <p:nvPicPr>
          <p:cNvPr id="5" name="Kép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32" t="13147" b="10871"/>
          <a:stretch/>
        </p:blipFill>
        <p:spPr>
          <a:xfrm>
            <a:off x="7096275" y="2374265"/>
            <a:ext cx="4107671" cy="2393678"/>
          </a:xfrm>
          <a:prstGeom prst="rect">
            <a:avLst/>
          </a:prstGeom>
        </p:spPr>
      </p:pic>
      <p:sp>
        <p:nvSpPr>
          <p:cNvPr id="6" name="Szövegdoboz 5"/>
          <p:cNvSpPr txBox="1"/>
          <p:nvPr/>
        </p:nvSpPr>
        <p:spPr>
          <a:xfrm>
            <a:off x="205946" y="1173623"/>
            <a:ext cx="117988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i="1" u="sng" dirty="0" smtClean="0">
                <a:solidFill>
                  <a:schemeClr val="accent6">
                    <a:lumMod val="75000"/>
                  </a:schemeClr>
                </a:solidFill>
              </a:rPr>
              <a:t>Az egyes negyedekbe </a:t>
            </a:r>
            <a:r>
              <a:rPr lang="hu-HU" b="1" i="1" u="sng" dirty="0">
                <a:solidFill>
                  <a:schemeClr val="accent6">
                    <a:lumMod val="75000"/>
                  </a:schemeClr>
                </a:solidFill>
              </a:rPr>
              <a:t>tartozó jellemző tevékenységek és a negyedben töltött idő eredménye/következménye</a:t>
            </a:r>
          </a:p>
        </p:txBody>
      </p:sp>
    </p:spTree>
    <p:extLst>
      <p:ext uri="{BB962C8B-B14F-4D97-AF65-F5344CB8AC3E}">
        <p14:creationId xmlns:p14="http://schemas.microsoft.com/office/powerpoint/2010/main" val="5282152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04949" y="234778"/>
            <a:ext cx="11207931" cy="674152"/>
          </a:xfrm>
        </p:spPr>
        <p:txBody>
          <a:bodyPr>
            <a:normAutofit/>
          </a:bodyPr>
          <a:lstStyle/>
          <a:p>
            <a:pPr algn="ctr"/>
            <a:r>
              <a:rPr lang="hu-HU" sz="4000" b="1" i="1" dirty="0">
                <a:solidFill>
                  <a:srgbClr val="C00000"/>
                </a:solidFill>
              </a:rPr>
              <a:t>A 3. szokás: Először a fontosat</a:t>
            </a:r>
            <a:r>
              <a:rPr lang="hu-HU" sz="4000" b="1" i="1" dirty="0" smtClean="0">
                <a:solidFill>
                  <a:srgbClr val="C00000"/>
                </a:solidFill>
              </a:rPr>
              <a:t>! - Az időmátrix </a:t>
            </a:r>
            <a:endParaRPr lang="hu-HU" sz="4000" dirty="0">
              <a:solidFill>
                <a:srgbClr val="C0000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899991" y="1383957"/>
            <a:ext cx="7292009" cy="5076331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1800" b="1" i="1" u="sng" dirty="0" smtClean="0">
                <a:solidFill>
                  <a:schemeClr val="accent6">
                    <a:lumMod val="75000"/>
                  </a:schemeClr>
                </a:solidFill>
              </a:rPr>
              <a:t>Második </a:t>
            </a:r>
            <a:r>
              <a:rPr lang="hu-HU" sz="1800" b="1" i="1" u="sng" dirty="0">
                <a:solidFill>
                  <a:schemeClr val="accent6">
                    <a:lumMod val="75000"/>
                  </a:schemeClr>
                </a:solidFill>
              </a:rPr>
              <a:t>negyed: NEM SÜRGŐS, DE FONTOS </a:t>
            </a:r>
            <a:r>
              <a:rPr lang="hu-HU" sz="1800" b="1" i="1" u="sng" dirty="0" smtClean="0">
                <a:solidFill>
                  <a:schemeClr val="accent6">
                    <a:lumMod val="75000"/>
                  </a:schemeClr>
                </a:solidFill>
              </a:rPr>
              <a:t>dolgok</a:t>
            </a:r>
            <a:endParaRPr lang="hu-HU" sz="1800" b="1" i="1" u="sng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1800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1800" b="1" i="1" dirty="0" smtClean="0">
                <a:solidFill>
                  <a:schemeClr val="accent6">
                    <a:lumMod val="75000"/>
                  </a:schemeClr>
                </a:solidFill>
              </a:rPr>
              <a:t>Ez </a:t>
            </a:r>
            <a:r>
              <a:rPr lang="hu-HU" sz="1800" b="1" i="1" dirty="0">
                <a:solidFill>
                  <a:schemeClr val="accent6">
                    <a:lumMod val="75000"/>
                  </a:schemeClr>
                </a:solidFill>
              </a:rPr>
              <a:t>a legfontosabb rész, ez </a:t>
            </a:r>
            <a:r>
              <a:rPr lang="hu-HU" sz="1800" b="1" i="1" dirty="0" smtClean="0">
                <a:solidFill>
                  <a:schemeClr val="accent6">
                    <a:lumMod val="75000"/>
                  </a:schemeClr>
                </a:solidFill>
              </a:rPr>
              <a:t>szól Rólunk</a:t>
            </a:r>
            <a:r>
              <a:rPr lang="hu-HU" sz="1800" b="1" i="1" dirty="0">
                <a:solidFill>
                  <a:schemeClr val="accent6">
                    <a:lumMod val="75000"/>
                  </a:schemeClr>
                </a:solidFill>
              </a:rPr>
              <a:t>! </a:t>
            </a:r>
            <a:r>
              <a:rPr lang="hu-HU" sz="1800" b="1" i="1" dirty="0" smtClean="0">
                <a:solidFill>
                  <a:schemeClr val="accent6">
                    <a:lumMod val="75000"/>
                  </a:schemeClr>
                </a:solidFill>
              </a:rPr>
              <a:t>Itt vannak az értékes, legfontosabb időtöltéseink, amelyek </a:t>
            </a:r>
            <a:r>
              <a:rPr lang="hu-HU" sz="1800" b="1" i="1" dirty="0">
                <a:solidFill>
                  <a:schemeClr val="accent6">
                    <a:lumMod val="75000"/>
                  </a:schemeClr>
                </a:solidFill>
              </a:rPr>
              <a:t>hosszú távú céljainkkal összhangban vannak</a:t>
            </a:r>
            <a:r>
              <a:rPr lang="hu-HU" sz="1800" b="1" i="1" dirty="0" smtClean="0">
                <a:solidFill>
                  <a:schemeClr val="accent6">
                    <a:lumMod val="75000"/>
                  </a:schemeClr>
                </a:solidFill>
              </a:rPr>
              <a:t>.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1800" i="1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Szakma 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és </a:t>
            </a: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család. Felkészülés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rekreáció, kapcsolatok 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építése, </a:t>
            </a: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személyiség fejlesztése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, egészség karbantartása</a:t>
            </a: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, más 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fontos értékek az életünkben. </a:t>
            </a:r>
            <a:endParaRPr lang="hu-HU" sz="1800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Itt gyakoroljuk a 2. szokást, mert ezek a feladatok több </a:t>
            </a:r>
            <a:r>
              <a:rPr lang="hu-HU" sz="1800" i="1" dirty="0" err="1" smtClean="0">
                <a:solidFill>
                  <a:schemeClr val="accent6">
                    <a:lumMod val="75000"/>
                  </a:schemeClr>
                </a:solidFill>
              </a:rPr>
              <a:t>proaktivitást</a:t>
            </a: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 igényelnek,  és a 7. szokást - Élezd a fűrészt! is.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1800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Ellentétben az 1. negyeddel (sürgős és fontos), az itt lévő fontos teendőket </a:t>
            </a:r>
            <a:r>
              <a:rPr lang="hu-HU" sz="1800" b="1" i="1" dirty="0" smtClean="0">
                <a:solidFill>
                  <a:schemeClr val="accent6">
                    <a:lumMod val="75000"/>
                  </a:schemeClr>
                </a:solidFill>
              </a:rPr>
              <a:t>nem kell </a:t>
            </a:r>
            <a:r>
              <a:rPr lang="hu-HU" sz="1800" b="1" i="1" dirty="0">
                <a:solidFill>
                  <a:schemeClr val="accent6">
                    <a:lumMod val="75000"/>
                  </a:schemeClr>
                </a:solidFill>
              </a:rPr>
              <a:t>gyorsan </a:t>
            </a:r>
            <a:r>
              <a:rPr lang="hu-HU" sz="1800" b="1" i="1" dirty="0" smtClean="0">
                <a:solidFill>
                  <a:schemeClr val="accent6">
                    <a:lumMod val="75000"/>
                  </a:schemeClr>
                </a:solidFill>
              </a:rPr>
              <a:t>megcsinálnunk. </a:t>
            </a:r>
            <a:r>
              <a:rPr lang="hu-HU" sz="1800" b="1" i="1" dirty="0">
                <a:solidFill>
                  <a:schemeClr val="accent6">
                    <a:lumMod val="75000"/>
                  </a:schemeClr>
                </a:solidFill>
              </a:rPr>
              <a:t>Tudatos tervezést, </a:t>
            </a:r>
            <a:r>
              <a:rPr lang="hu-HU" sz="1800" b="1" i="1" dirty="0" smtClean="0">
                <a:solidFill>
                  <a:schemeClr val="accent6">
                    <a:lumMod val="75000"/>
                  </a:schemeClr>
                </a:solidFill>
              </a:rPr>
              <a:t>gondos </a:t>
            </a:r>
            <a:r>
              <a:rPr lang="hu-HU" sz="1800" b="1" i="1" dirty="0">
                <a:solidFill>
                  <a:schemeClr val="accent6">
                    <a:lumMod val="75000"/>
                  </a:schemeClr>
                </a:solidFill>
              </a:rPr>
              <a:t>előkészítést igényelnek.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De fókuszban kell lenniük; ezekre 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a célokra </a:t>
            </a:r>
            <a:r>
              <a:rPr lang="hu-HU" sz="1800" b="1" i="1" dirty="0">
                <a:solidFill>
                  <a:schemeClr val="accent6">
                    <a:lumMod val="75000"/>
                  </a:schemeClr>
                </a:solidFill>
              </a:rPr>
              <a:t>hetente 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kellene kijelölni </a:t>
            </a: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legalább egy 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napot.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1800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Fontos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, hogy az itt </a:t>
            </a: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kitűzött céljainkat </a:t>
            </a:r>
            <a:r>
              <a:rPr lang="hu-HU" sz="1800" b="1" i="1" dirty="0">
                <a:solidFill>
                  <a:schemeClr val="accent6">
                    <a:lumMod val="75000"/>
                  </a:schemeClr>
                </a:solidFill>
              </a:rPr>
              <a:t>tervezzük be, adjunk nekik határidőt. 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Így egy idő után eljutnak az </a:t>
            </a: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1. negyedbe (amelyre általában koncentrálunk).</a:t>
            </a:r>
            <a:endParaRPr lang="hu-HU" sz="1800" i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hu-HU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28" t="16" r="22521" b="7978"/>
          <a:stretch/>
        </p:blipFill>
        <p:spPr>
          <a:xfrm>
            <a:off x="103124" y="4618196"/>
            <a:ext cx="1713319" cy="1203954"/>
          </a:xfrm>
          <a:prstGeom prst="rect">
            <a:avLst/>
          </a:prstGeom>
        </p:spPr>
      </p:pic>
      <p:pic>
        <p:nvPicPr>
          <p:cNvPr id="5" name="Kép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78" t="11944" r="7456"/>
          <a:stretch/>
        </p:blipFill>
        <p:spPr>
          <a:xfrm>
            <a:off x="1011644" y="2100649"/>
            <a:ext cx="3888348" cy="3033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13769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95943" y="197708"/>
            <a:ext cx="11364685" cy="601013"/>
          </a:xfrm>
        </p:spPr>
        <p:txBody>
          <a:bodyPr>
            <a:normAutofit fontScale="90000"/>
          </a:bodyPr>
          <a:lstStyle/>
          <a:p>
            <a:pPr algn="ctr"/>
            <a:r>
              <a:rPr lang="hu-HU" sz="4000" b="1" i="1" dirty="0">
                <a:solidFill>
                  <a:srgbClr val="C00000"/>
                </a:solidFill>
              </a:rPr>
              <a:t>A 3. szokás: Először a fontosat</a:t>
            </a:r>
            <a:r>
              <a:rPr lang="hu-HU" sz="4000" b="1" i="1" dirty="0" smtClean="0">
                <a:solidFill>
                  <a:srgbClr val="C00000"/>
                </a:solidFill>
              </a:rPr>
              <a:t>! - Az időmátrix </a:t>
            </a:r>
            <a:endParaRPr lang="hu-HU" sz="4000" dirty="0">
              <a:solidFill>
                <a:srgbClr val="C0000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95944" y="1293341"/>
            <a:ext cx="7106193" cy="4883622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1800" b="1" i="1" u="sng" dirty="0">
                <a:solidFill>
                  <a:schemeClr val="accent6">
                    <a:lumMod val="75000"/>
                  </a:schemeClr>
                </a:solidFill>
              </a:rPr>
              <a:t>Harmadik negyed: SÜRGŐS, DE NEM FONTOS </a:t>
            </a:r>
            <a:r>
              <a:rPr lang="hu-HU" sz="1800" b="1" i="1" u="sng" dirty="0" smtClean="0">
                <a:solidFill>
                  <a:schemeClr val="accent6">
                    <a:lumMod val="75000"/>
                  </a:schemeClr>
                </a:solidFill>
              </a:rPr>
              <a:t>dolgok </a:t>
            </a:r>
            <a:endParaRPr lang="hu-HU" sz="1800" b="1" i="1" u="sng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1800" i="1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A sürgősség 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látszatát keltik vagy másoknak (nem nekünk) fontosak, ezért saját </a:t>
            </a: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munkánkat 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félbeszakítjuk miatta, de </a:t>
            </a:r>
            <a:r>
              <a:rPr lang="hu-HU" sz="1800" b="1" i="1" dirty="0">
                <a:solidFill>
                  <a:schemeClr val="accent6">
                    <a:lumMod val="75000"/>
                  </a:schemeClr>
                </a:solidFill>
              </a:rPr>
              <a:t>a valóságban várhatnak. </a:t>
            </a:r>
            <a:endParaRPr lang="hu-HU" sz="1800" b="1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Gyakran 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a </a:t>
            </a:r>
            <a:r>
              <a:rPr lang="hu-HU" sz="1800" b="1" i="1" dirty="0">
                <a:solidFill>
                  <a:schemeClr val="accent6">
                    <a:lumMod val="75000"/>
                  </a:schemeClr>
                </a:solidFill>
              </a:rPr>
              <a:t>megszokáson alapuló feladatok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, a nem hatékony vállalati szokások kényszerítik ránk őket. </a:t>
            </a:r>
            <a:endParaRPr lang="hu-HU" sz="1800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1800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Hátráltató tényezők.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Ha ezekkel foglalkozunk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, akkor másoknak próbálunk megfelelni. </a:t>
            </a:r>
            <a:endParaRPr lang="hu-HU" sz="1800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Ezek 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a </a:t>
            </a:r>
            <a:r>
              <a:rPr lang="hu-HU" sz="1800" b="1" i="1" dirty="0">
                <a:solidFill>
                  <a:schemeClr val="accent6">
                    <a:lumMod val="75000"/>
                  </a:schemeClr>
                </a:solidFill>
              </a:rPr>
              <a:t>másra átruházható vagy átütemezhető feladatok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. </a:t>
            </a:r>
            <a:endParaRPr lang="hu-HU" sz="1800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1800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Határozottan és </a:t>
            </a:r>
            <a:r>
              <a:rPr lang="hu-HU" sz="1800" b="1" i="1" dirty="0" smtClean="0">
                <a:solidFill>
                  <a:schemeClr val="accent6">
                    <a:lumMod val="75000"/>
                  </a:schemeClr>
                </a:solidFill>
              </a:rPr>
              <a:t>udvariasan mondjunk </a:t>
            </a:r>
            <a:r>
              <a:rPr lang="hu-HU" sz="1800" b="1" i="1" dirty="0">
                <a:solidFill>
                  <a:schemeClr val="accent6">
                    <a:lumMod val="75000"/>
                  </a:schemeClr>
                </a:solidFill>
              </a:rPr>
              <a:t>nemet </a:t>
            </a:r>
            <a:r>
              <a:rPr lang="hu-HU" sz="1800" i="1" dirty="0">
                <a:solidFill>
                  <a:schemeClr val="accent6">
                    <a:lumMod val="75000"/>
                  </a:schemeClr>
                </a:solidFill>
              </a:rPr>
              <a:t>a számunkra nem fontos feladatok </a:t>
            </a:r>
            <a:r>
              <a:rPr lang="hu-HU" sz="1800" i="1" dirty="0" smtClean="0">
                <a:solidFill>
                  <a:schemeClr val="accent6">
                    <a:lumMod val="75000"/>
                  </a:schemeClr>
                </a:solidFill>
              </a:rPr>
              <a:t>elvégzésére. </a:t>
            </a:r>
            <a:endParaRPr lang="hu-HU" sz="1800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7" name="Kép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28" r="22359" b="8378"/>
          <a:stretch/>
        </p:blipFill>
        <p:spPr>
          <a:xfrm>
            <a:off x="10104121" y="1621862"/>
            <a:ext cx="1965959" cy="1372642"/>
          </a:xfrm>
          <a:prstGeom prst="rect">
            <a:avLst/>
          </a:prstGeom>
        </p:spPr>
      </p:pic>
      <p:pic>
        <p:nvPicPr>
          <p:cNvPr id="5" name="Kép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110" b="4394"/>
          <a:stretch/>
        </p:blipFill>
        <p:spPr>
          <a:xfrm>
            <a:off x="6891955" y="2418423"/>
            <a:ext cx="4195145" cy="3275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69754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991</TotalTime>
  <Words>2170</Words>
  <Application>Microsoft Office PowerPoint</Application>
  <PresentationFormat>Szélesvásznú</PresentationFormat>
  <Paragraphs>211</Paragraphs>
  <Slides>17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Wingdings</vt:lpstr>
      <vt:lpstr>Office-téma</vt:lpstr>
      <vt:lpstr>3. Szokás - Először a fontosat!</vt:lpstr>
      <vt:lpstr>Az első három szokás Függőségi  viszonyból való kilépés </vt:lpstr>
      <vt:lpstr>Az első három szokás</vt:lpstr>
      <vt:lpstr>A 3. szokás: Először a fontosat! </vt:lpstr>
      <vt:lpstr>A 3. szokás: Először a fontosat! - Az időmátrix  </vt:lpstr>
      <vt:lpstr>A 3. szokás: Először a fontosat!  - Az időmátrix </vt:lpstr>
      <vt:lpstr>A 3. szokás: Először a fontosat! - Az időmátrix </vt:lpstr>
      <vt:lpstr>A 3. szokás: Először a fontosat! - Az időmátrix </vt:lpstr>
      <vt:lpstr>A 3. szokás: Először a fontosat! - Az időmátrix </vt:lpstr>
      <vt:lpstr>A 3. szokás: Először a fontosat! - Az időmátrix </vt:lpstr>
      <vt:lpstr> 3. szokás: Először a fontosat! - Az időmátrix </vt:lpstr>
      <vt:lpstr>3. szokás: Először a fontosat! - Heti tervezés </vt:lpstr>
      <vt:lpstr>3. szokás: Először a fontosat! - Heti tervezés </vt:lpstr>
      <vt:lpstr>3. szokás: Először a fontosat! – Összegző gondolatok</vt:lpstr>
      <vt:lpstr>A következő három szokás Kölcsönös függőség másoktól: csapat szint – közös győzelem</vt:lpstr>
      <vt:lpstr>  A hetedik szokás A szokások összefoglalása, átölelése  </vt:lpstr>
      <vt:lpstr>Időrablók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3.Szokás-Először a fontosat!</dc:title>
  <dc:creator>Windows-felhasználó</dc:creator>
  <cp:lastModifiedBy>Windows-felhasználó</cp:lastModifiedBy>
  <cp:revision>99</cp:revision>
  <dcterms:created xsi:type="dcterms:W3CDTF">2017-12-25T10:27:23Z</dcterms:created>
  <dcterms:modified xsi:type="dcterms:W3CDTF">2018-01-08T09:43:51Z</dcterms:modified>
</cp:coreProperties>
</file>